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37"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33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5"/>
  </p:normalViewPr>
  <p:slideViewPr>
    <p:cSldViewPr snapToGrid="0" snapToObjects="1">
      <p:cViewPr>
        <p:scale>
          <a:sx n="111" d="100"/>
          <a:sy n="111" d="100"/>
        </p:scale>
        <p:origin x="632"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6D9FA8-BEFE-9743-987A-DDB3D3908907}" type="datetimeFigureOut">
              <a:rPr lang="en-US" smtClean="0"/>
              <a:t>11/20/15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C7CB29-AC72-AE41-93DB-B2A92949B6D8}" type="slidenum">
              <a:rPr lang="en-US" smtClean="0"/>
              <a:t>‹#›</a:t>
            </a:fld>
            <a:endParaRPr lang="en-US"/>
          </a:p>
        </p:txBody>
      </p:sp>
    </p:spTree>
    <p:extLst>
      <p:ext uri="{BB962C8B-B14F-4D97-AF65-F5344CB8AC3E}">
        <p14:creationId xmlns:p14="http://schemas.microsoft.com/office/powerpoint/2010/main" val="696491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C7CB29-AC72-AE41-93DB-B2A92949B6D8}" type="slidenum">
              <a:rPr lang="en-US" smtClean="0"/>
              <a:t>12</a:t>
            </a:fld>
            <a:endParaRPr lang="en-US"/>
          </a:p>
        </p:txBody>
      </p:sp>
    </p:spTree>
    <p:extLst>
      <p:ext uri="{BB962C8B-B14F-4D97-AF65-F5344CB8AC3E}">
        <p14:creationId xmlns:p14="http://schemas.microsoft.com/office/powerpoint/2010/main" val="2140024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BBAF797-42B6-FB46-973D-F26E1A35BAD5}" type="datetimeFigureOut">
              <a:rPr lang="en-US" smtClean="0"/>
              <a:t>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098B4-409C-384A-AE24-E83147D43383}" type="slidenum">
              <a:rPr lang="en-US" smtClean="0"/>
              <a:t>‹#›</a:t>
            </a:fld>
            <a:endParaRPr lang="en-US"/>
          </a:p>
        </p:txBody>
      </p:sp>
    </p:spTree>
    <p:extLst>
      <p:ext uri="{BB962C8B-B14F-4D97-AF65-F5344CB8AC3E}">
        <p14:creationId xmlns:p14="http://schemas.microsoft.com/office/powerpoint/2010/main" val="37846488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BAF797-42B6-FB46-973D-F26E1A35BAD5}" type="datetimeFigureOut">
              <a:rPr lang="en-US" smtClean="0"/>
              <a:t>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7098B4-409C-384A-AE24-E83147D43383}" type="slidenum">
              <a:rPr lang="en-US" smtClean="0"/>
              <a:t>‹#›</a:t>
            </a:fld>
            <a:endParaRPr lang="en-US"/>
          </a:p>
        </p:txBody>
      </p:sp>
    </p:spTree>
    <p:extLst>
      <p:ext uri="{BB962C8B-B14F-4D97-AF65-F5344CB8AC3E}">
        <p14:creationId xmlns:p14="http://schemas.microsoft.com/office/powerpoint/2010/main" val="330188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BAF797-42B6-FB46-973D-F26E1A35BAD5}" type="datetimeFigureOut">
              <a:rPr lang="en-US" smtClean="0"/>
              <a:t>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098B4-409C-384A-AE24-E83147D43383}" type="slidenum">
              <a:rPr lang="en-US" smtClean="0"/>
              <a:t>‹#›</a:t>
            </a:fld>
            <a:endParaRPr lang="en-US"/>
          </a:p>
        </p:txBody>
      </p:sp>
    </p:spTree>
    <p:extLst>
      <p:ext uri="{BB962C8B-B14F-4D97-AF65-F5344CB8AC3E}">
        <p14:creationId xmlns:p14="http://schemas.microsoft.com/office/powerpoint/2010/main" val="379333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BAF797-42B6-FB46-973D-F26E1A35BAD5}" type="datetimeFigureOut">
              <a:rPr lang="en-US" smtClean="0"/>
              <a:t>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098B4-409C-384A-AE24-E83147D43383}"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28653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BAF797-42B6-FB46-973D-F26E1A35BAD5}" type="datetimeFigureOut">
              <a:rPr lang="en-US" smtClean="0"/>
              <a:t>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098B4-409C-384A-AE24-E83147D43383}" type="slidenum">
              <a:rPr lang="en-US" smtClean="0"/>
              <a:t>‹#›</a:t>
            </a:fld>
            <a:endParaRPr lang="en-US"/>
          </a:p>
        </p:txBody>
      </p:sp>
    </p:spTree>
    <p:extLst>
      <p:ext uri="{BB962C8B-B14F-4D97-AF65-F5344CB8AC3E}">
        <p14:creationId xmlns:p14="http://schemas.microsoft.com/office/powerpoint/2010/main" val="171937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BBAF797-42B6-FB46-973D-F26E1A35BAD5}" type="datetimeFigureOut">
              <a:rPr lang="en-US" smtClean="0"/>
              <a:t>11/20/15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098B4-409C-384A-AE24-E83147D43383}" type="slidenum">
              <a:rPr lang="en-US" smtClean="0"/>
              <a:t>‹#›</a:t>
            </a:fld>
            <a:endParaRPr lang="en-US"/>
          </a:p>
        </p:txBody>
      </p:sp>
    </p:spTree>
    <p:extLst>
      <p:ext uri="{BB962C8B-B14F-4D97-AF65-F5344CB8AC3E}">
        <p14:creationId xmlns:p14="http://schemas.microsoft.com/office/powerpoint/2010/main" val="13922086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BBAF797-42B6-FB46-973D-F26E1A35BAD5}" type="datetimeFigureOut">
              <a:rPr lang="en-US" smtClean="0"/>
              <a:t>11/20/15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098B4-409C-384A-AE24-E83147D43383}" type="slidenum">
              <a:rPr lang="en-US" smtClean="0"/>
              <a:t>‹#›</a:t>
            </a:fld>
            <a:endParaRPr lang="en-US"/>
          </a:p>
        </p:txBody>
      </p:sp>
    </p:spTree>
    <p:extLst>
      <p:ext uri="{BB962C8B-B14F-4D97-AF65-F5344CB8AC3E}">
        <p14:creationId xmlns:p14="http://schemas.microsoft.com/office/powerpoint/2010/main" val="2015841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BBAF797-42B6-FB46-973D-F26E1A35BAD5}" type="datetimeFigureOut">
              <a:rPr lang="en-US" smtClean="0"/>
              <a:t>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098B4-409C-384A-AE24-E83147D43383}" type="slidenum">
              <a:rPr lang="en-US" smtClean="0"/>
              <a:t>‹#›</a:t>
            </a:fld>
            <a:endParaRPr lang="en-US"/>
          </a:p>
        </p:txBody>
      </p:sp>
    </p:spTree>
    <p:extLst>
      <p:ext uri="{BB962C8B-B14F-4D97-AF65-F5344CB8AC3E}">
        <p14:creationId xmlns:p14="http://schemas.microsoft.com/office/powerpoint/2010/main" val="1544949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BBAF797-42B6-FB46-973D-F26E1A35BAD5}" type="datetimeFigureOut">
              <a:rPr lang="en-US" smtClean="0"/>
              <a:t>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098B4-409C-384A-AE24-E83147D43383}" type="slidenum">
              <a:rPr lang="en-US" smtClean="0"/>
              <a:t>‹#›</a:t>
            </a:fld>
            <a:endParaRPr lang="en-US"/>
          </a:p>
        </p:txBody>
      </p:sp>
    </p:spTree>
    <p:extLst>
      <p:ext uri="{BB962C8B-B14F-4D97-AF65-F5344CB8AC3E}">
        <p14:creationId xmlns:p14="http://schemas.microsoft.com/office/powerpoint/2010/main" val="73910083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BBAF797-42B6-FB46-973D-F26E1A35BAD5}" type="datetimeFigureOut">
              <a:rPr lang="en-US" smtClean="0"/>
              <a:t>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098B4-409C-384A-AE24-E83147D43383}" type="slidenum">
              <a:rPr lang="en-US" smtClean="0"/>
              <a:t>‹#›</a:t>
            </a:fld>
            <a:endParaRPr lang="en-US"/>
          </a:p>
        </p:txBody>
      </p:sp>
    </p:spTree>
    <p:extLst>
      <p:ext uri="{BB962C8B-B14F-4D97-AF65-F5344CB8AC3E}">
        <p14:creationId xmlns:p14="http://schemas.microsoft.com/office/powerpoint/2010/main" val="12810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BAF797-42B6-FB46-973D-F26E1A35BAD5}" type="datetimeFigureOut">
              <a:rPr lang="en-US" smtClean="0"/>
              <a:t>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098B4-409C-384A-AE24-E83147D43383}" type="slidenum">
              <a:rPr lang="en-US" smtClean="0"/>
              <a:t>‹#›</a:t>
            </a:fld>
            <a:endParaRPr lang="en-US"/>
          </a:p>
        </p:txBody>
      </p:sp>
    </p:spTree>
    <p:extLst>
      <p:ext uri="{BB962C8B-B14F-4D97-AF65-F5344CB8AC3E}">
        <p14:creationId xmlns:p14="http://schemas.microsoft.com/office/powerpoint/2010/main" val="55270031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BBAF797-42B6-FB46-973D-F26E1A35BAD5}" type="datetimeFigureOut">
              <a:rPr lang="en-US" smtClean="0"/>
              <a:t>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7098B4-409C-384A-AE24-E83147D43383}" type="slidenum">
              <a:rPr lang="en-US" smtClean="0"/>
              <a:t>‹#›</a:t>
            </a:fld>
            <a:endParaRPr lang="en-US"/>
          </a:p>
        </p:txBody>
      </p:sp>
    </p:spTree>
    <p:extLst>
      <p:ext uri="{BB962C8B-B14F-4D97-AF65-F5344CB8AC3E}">
        <p14:creationId xmlns:p14="http://schemas.microsoft.com/office/powerpoint/2010/main" val="136740412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BBAF797-42B6-FB46-973D-F26E1A35BAD5}" type="datetimeFigureOut">
              <a:rPr lang="en-US" smtClean="0"/>
              <a:t>11/20/15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7098B4-409C-384A-AE24-E83147D43383}" type="slidenum">
              <a:rPr lang="en-US" smtClean="0"/>
              <a:t>‹#›</a:t>
            </a:fld>
            <a:endParaRPr lang="en-US"/>
          </a:p>
        </p:txBody>
      </p:sp>
    </p:spTree>
    <p:extLst>
      <p:ext uri="{BB962C8B-B14F-4D97-AF65-F5344CB8AC3E}">
        <p14:creationId xmlns:p14="http://schemas.microsoft.com/office/powerpoint/2010/main" val="173858871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1BBAF797-42B6-FB46-973D-F26E1A35BAD5}" type="datetimeFigureOut">
              <a:rPr lang="en-US" smtClean="0"/>
              <a:t>11/20/15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2D7098B4-409C-384A-AE24-E83147D43383}" type="slidenum">
              <a:rPr lang="en-US" smtClean="0"/>
              <a:t>‹#›</a:t>
            </a:fld>
            <a:endParaRPr lang="en-US"/>
          </a:p>
        </p:txBody>
      </p:sp>
    </p:spTree>
    <p:extLst>
      <p:ext uri="{BB962C8B-B14F-4D97-AF65-F5344CB8AC3E}">
        <p14:creationId xmlns:p14="http://schemas.microsoft.com/office/powerpoint/2010/main" val="1798015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BBAF797-42B6-FB46-973D-F26E1A35BAD5}" type="datetimeFigureOut">
              <a:rPr lang="en-US" smtClean="0"/>
              <a:t>11/20/15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2D7098B4-409C-384A-AE24-E83147D43383}" type="slidenum">
              <a:rPr lang="en-US" smtClean="0"/>
              <a:t>‹#›</a:t>
            </a:fld>
            <a:endParaRPr lang="en-US"/>
          </a:p>
        </p:txBody>
      </p:sp>
    </p:spTree>
    <p:extLst>
      <p:ext uri="{BB962C8B-B14F-4D97-AF65-F5344CB8AC3E}">
        <p14:creationId xmlns:p14="http://schemas.microsoft.com/office/powerpoint/2010/main" val="199765767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1BBAF797-42B6-FB46-973D-F26E1A35BAD5}" type="datetimeFigureOut">
              <a:rPr lang="en-US" smtClean="0"/>
              <a:t>11/20/15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2D7098B4-409C-384A-AE24-E83147D43383}" type="slidenum">
              <a:rPr lang="en-US" smtClean="0"/>
              <a:t>‹#›</a:t>
            </a:fld>
            <a:endParaRPr lang="en-US"/>
          </a:p>
        </p:txBody>
      </p:sp>
    </p:spTree>
    <p:extLst>
      <p:ext uri="{BB962C8B-B14F-4D97-AF65-F5344CB8AC3E}">
        <p14:creationId xmlns:p14="http://schemas.microsoft.com/office/powerpoint/2010/main" val="87320652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BAF797-42B6-FB46-973D-F26E1A35BAD5}" type="datetimeFigureOut">
              <a:rPr lang="en-US" smtClean="0"/>
              <a:t>11/20/15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D7098B4-409C-384A-AE24-E83147D43383}" type="slidenum">
              <a:rPr lang="en-US" smtClean="0"/>
              <a:t>‹#›</a:t>
            </a:fld>
            <a:endParaRPr lang="en-US"/>
          </a:p>
        </p:txBody>
      </p:sp>
    </p:spTree>
    <p:extLst>
      <p:ext uri="{BB962C8B-B14F-4D97-AF65-F5344CB8AC3E}">
        <p14:creationId xmlns:p14="http://schemas.microsoft.com/office/powerpoint/2010/main" val="78855691"/>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BBAF797-42B6-FB46-973D-F26E1A35BAD5}" type="datetimeFigureOut">
              <a:rPr lang="en-US" smtClean="0"/>
              <a:t>11/20/15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D7098B4-409C-384A-AE24-E83147D43383}" type="slidenum">
              <a:rPr lang="en-US" smtClean="0"/>
              <a:t>‹#›</a:t>
            </a:fld>
            <a:endParaRPr lang="en-US"/>
          </a:p>
        </p:txBody>
      </p:sp>
    </p:spTree>
    <p:extLst>
      <p:ext uri="{BB962C8B-B14F-4D97-AF65-F5344CB8AC3E}">
        <p14:creationId xmlns:p14="http://schemas.microsoft.com/office/powerpoint/2010/main" val="9521352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1.xml"/><Relationship Id="rId2" Type="http://schemas.openxmlformats.org/officeDocument/2006/relationships/image" Target="../media/image6.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png"/><Relationship Id="rId5" Type="http://schemas.openxmlformats.org/officeDocument/2006/relationships/hyperlink" Target="https://muhammad-aslam.cartodb.com/viz/027df7f2-8cd1-11e5-9632-0ef24382571b/public_map"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s://muhammad-aslam.cartodb.com/viz/d3d37af2-8c59-11e5-a6ec-0ef7f98ade21/map" TargetMode="External"/><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16.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png"/><Relationship Id="rId5" Type="http://schemas.openxmlformats.org/officeDocument/2006/relationships/hyperlink" Target="https://muhammad-aslam.cartodb.com/viz/b64c6318-8d71-11e5-ba59-0ef24382571b/map" TargetMode="External"/><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hyperlink" Target="https://muhammad-aslam.cartodb.com/viz/3e30c81c-8a45-11e5-9e7a-0e5db1731f59/map" TargetMode="External"/><Relationship Id="rId5"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image" Target="../media/image37.png"/><Relationship Id="rId5" Type="http://schemas.openxmlformats.org/officeDocument/2006/relationships/hyperlink" Target="https://muhammad-aslam.cartodb.com/viz/488edf06-8c52-11e5-8c6c-0ef24382571b/map" TargetMode="External"/><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43835" r="14157" b="4970"/>
          <a:stretch/>
        </p:blipFill>
        <p:spPr>
          <a:xfrm>
            <a:off x="8883227" y="371517"/>
            <a:ext cx="2385024" cy="4108693"/>
          </a:xfrm>
          <a:prstGeom prst="rect">
            <a:avLst/>
          </a:prstGeom>
          <a:ln>
            <a:noFill/>
          </a:ln>
          <a:effectLst>
            <a:softEdge rad="112500"/>
          </a:effectLst>
        </p:spPr>
      </p:pic>
      <p:sp>
        <p:nvSpPr>
          <p:cNvPr id="10" name="TextBox 9"/>
          <p:cNvSpPr txBox="1"/>
          <p:nvPr/>
        </p:nvSpPr>
        <p:spPr>
          <a:xfrm>
            <a:off x="-1311614" y="371517"/>
            <a:ext cx="8195396" cy="3046988"/>
          </a:xfrm>
          <a:prstGeom prst="rect">
            <a:avLst/>
          </a:prstGeom>
          <a:noFill/>
        </p:spPr>
        <p:txBody>
          <a:bodyPr wrap="square" rtlCol="0">
            <a:spAutoFit/>
          </a:bodyPr>
          <a:lstStyle/>
          <a:p>
            <a:pPr algn="ctr"/>
            <a:r>
              <a:rPr lang="en-US" sz="9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badi MT Condensed Extra Bold" charset="0"/>
                <a:ea typeface="Abadi MT Condensed Extra Bold" charset="0"/>
                <a:cs typeface="Abadi MT Condensed Extra Bold" charset="0"/>
              </a:rPr>
              <a:t>COMMUNITY BOARD  </a:t>
            </a:r>
            <a:endParaRPr lang="en-US" sz="9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badi MT Condensed Extra Bold" charset="0"/>
              <a:ea typeface="Abadi MT Condensed Extra Bold" charset="0"/>
              <a:cs typeface="Abadi MT Condensed Extra Bold" charset="0"/>
            </a:endParaRPr>
          </a:p>
        </p:txBody>
      </p:sp>
      <p:pic>
        <p:nvPicPr>
          <p:cNvPr id="13" name="Picture 12"/>
          <p:cNvPicPr>
            <a:picLocks noChangeAspect="1"/>
          </p:cNvPicPr>
          <p:nvPr/>
        </p:nvPicPr>
        <p:blipFill>
          <a:blip r:embed="rId3"/>
          <a:stretch>
            <a:fillRect/>
          </a:stretch>
        </p:blipFill>
        <p:spPr>
          <a:xfrm>
            <a:off x="4522955" y="0"/>
            <a:ext cx="5420613" cy="4751408"/>
          </a:xfrm>
          <a:prstGeom prst="rect">
            <a:avLst/>
          </a:prstGeom>
        </p:spPr>
      </p:pic>
      <p:pic>
        <p:nvPicPr>
          <p:cNvPr id="15" name="Picture 14"/>
          <p:cNvPicPr>
            <a:picLocks noChangeAspect="1"/>
          </p:cNvPicPr>
          <p:nvPr/>
        </p:nvPicPr>
        <p:blipFill>
          <a:blip r:embed="rId4"/>
          <a:stretch>
            <a:fillRect/>
          </a:stretch>
        </p:blipFill>
        <p:spPr>
          <a:xfrm>
            <a:off x="0" y="4464844"/>
            <a:ext cx="12192000" cy="2393156"/>
          </a:xfrm>
          <a:prstGeom prst="rect">
            <a:avLst/>
          </a:prstGeom>
        </p:spPr>
      </p:pic>
      <p:sp>
        <p:nvSpPr>
          <p:cNvPr id="8" name="Rectangle 7"/>
          <p:cNvSpPr/>
          <p:nvPr/>
        </p:nvSpPr>
        <p:spPr>
          <a:xfrm>
            <a:off x="9444943" y="6585356"/>
            <a:ext cx="2626932" cy="100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By, Muhammad </a:t>
            </a:r>
            <a:r>
              <a:rPr lang="en-US" sz="1600" dirty="0" err="1" smtClean="0">
                <a:solidFill>
                  <a:schemeClr val="bg1"/>
                </a:solidFill>
              </a:rPr>
              <a:t>Aslam</a:t>
            </a:r>
            <a:r>
              <a:rPr lang="en-US" sz="1600" dirty="0" smtClean="0">
                <a:solidFill>
                  <a:schemeClr val="bg1"/>
                </a:solidFill>
              </a:rPr>
              <a:t> </a:t>
            </a:r>
            <a:endParaRPr lang="en-US" sz="1600" dirty="0">
              <a:solidFill>
                <a:schemeClr val="bg1"/>
              </a:solidFill>
            </a:endParaRPr>
          </a:p>
        </p:txBody>
      </p:sp>
    </p:spTree>
    <p:extLst>
      <p:ext uri="{BB962C8B-B14F-4D97-AF65-F5344CB8AC3E}">
        <p14:creationId xmlns:p14="http://schemas.microsoft.com/office/powerpoint/2010/main" val="139645386"/>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1053" y="756157"/>
            <a:ext cx="9404723" cy="1400530"/>
          </a:xfrm>
        </p:spPr>
        <p:txBody>
          <a:bodyPr/>
          <a:lstStyle/>
          <a:p>
            <a:r>
              <a:rPr lang="en-US" sz="7200" b="1" dirty="0" smtClean="0">
                <a:latin typeface="Abadi MT Condensed Extra Bold" charset="0"/>
                <a:ea typeface="Abadi MT Condensed Extra Bold" charset="0"/>
                <a:cs typeface="Abadi MT Condensed Extra Bold" charset="0"/>
              </a:rPr>
              <a:t> Lets Get Narrower </a:t>
            </a:r>
            <a:endParaRPr lang="en-US" sz="7200" b="1" dirty="0">
              <a:latin typeface="Abadi MT Condensed Extra Bold" charset="0"/>
              <a:ea typeface="Abadi MT Condensed Extra Bold" charset="0"/>
              <a:cs typeface="Abadi MT Condensed Extra Bold" charset="0"/>
            </a:endParaRPr>
          </a:p>
        </p:txBody>
      </p:sp>
      <p:pic>
        <p:nvPicPr>
          <p:cNvPr id="4" name="Picture 3"/>
          <p:cNvPicPr>
            <a:picLocks noChangeAspect="1"/>
          </p:cNvPicPr>
          <p:nvPr/>
        </p:nvPicPr>
        <p:blipFill rotWithShape="1">
          <a:blip r:embed="rId2">
            <a:alphaModFix amt="5000"/>
          </a:blip>
          <a:srcRect t="3501" b="33878"/>
          <a:stretch/>
        </p:blipFill>
        <p:spPr>
          <a:xfrm>
            <a:off x="-1" y="93899"/>
            <a:ext cx="2534857" cy="2236908"/>
          </a:xfrm>
          <a:prstGeom prst="rect">
            <a:avLst/>
          </a:prstGeom>
        </p:spPr>
      </p:pic>
      <p:pic>
        <p:nvPicPr>
          <p:cNvPr id="5" name="Picture 4"/>
          <p:cNvPicPr>
            <a:picLocks noChangeAspect="1"/>
          </p:cNvPicPr>
          <p:nvPr/>
        </p:nvPicPr>
        <p:blipFill rotWithShape="1">
          <a:blip r:embed="rId2">
            <a:alphaModFix amt="20000"/>
          </a:blip>
          <a:srcRect t="5540" b="36090"/>
          <a:stretch/>
        </p:blipFill>
        <p:spPr>
          <a:xfrm>
            <a:off x="2534856" y="2330807"/>
            <a:ext cx="2400300" cy="1979272"/>
          </a:xfrm>
          <a:prstGeom prst="rect">
            <a:avLst/>
          </a:prstGeom>
        </p:spPr>
      </p:pic>
      <p:pic>
        <p:nvPicPr>
          <p:cNvPr id="6" name="Picture 5"/>
          <p:cNvPicPr>
            <a:picLocks noChangeAspect="1"/>
          </p:cNvPicPr>
          <p:nvPr/>
        </p:nvPicPr>
        <p:blipFill rotWithShape="1">
          <a:blip r:embed="rId2">
            <a:alphaModFix amt="35000"/>
          </a:blip>
          <a:srcRect t="5540" b="34042"/>
          <a:stretch/>
        </p:blipFill>
        <p:spPr>
          <a:xfrm>
            <a:off x="9735756" y="93900"/>
            <a:ext cx="2456244" cy="2236908"/>
          </a:xfrm>
          <a:prstGeom prst="rect">
            <a:avLst/>
          </a:prstGeom>
        </p:spPr>
      </p:pic>
      <p:pic>
        <p:nvPicPr>
          <p:cNvPr id="7" name="Picture 6"/>
          <p:cNvPicPr>
            <a:picLocks noChangeAspect="1"/>
          </p:cNvPicPr>
          <p:nvPr/>
        </p:nvPicPr>
        <p:blipFill rotWithShape="1">
          <a:blip r:embed="rId2">
            <a:alphaModFix amt="50000"/>
          </a:blip>
          <a:srcRect t="7247" b="33701"/>
          <a:stretch/>
        </p:blipFill>
        <p:spPr>
          <a:xfrm>
            <a:off x="7335456" y="2330807"/>
            <a:ext cx="2400300" cy="2002420"/>
          </a:xfrm>
          <a:prstGeom prst="rect">
            <a:avLst/>
          </a:prstGeom>
        </p:spPr>
      </p:pic>
      <p:pic>
        <p:nvPicPr>
          <p:cNvPr id="8" name="Picture 7"/>
          <p:cNvPicPr>
            <a:picLocks noChangeAspect="1"/>
          </p:cNvPicPr>
          <p:nvPr/>
        </p:nvPicPr>
        <p:blipFill>
          <a:blip r:embed="rId2">
            <a:alphaModFix amt="85000"/>
          </a:blip>
          <a:stretch>
            <a:fillRect/>
          </a:stretch>
        </p:blipFill>
        <p:spPr>
          <a:xfrm>
            <a:off x="4935156" y="3467100"/>
            <a:ext cx="2400300" cy="3390900"/>
          </a:xfrm>
          <a:prstGeom prst="rect">
            <a:avLst/>
          </a:prstGeom>
        </p:spPr>
      </p:pic>
    </p:spTree>
    <p:extLst>
      <p:ext uri="{BB962C8B-B14F-4D97-AF65-F5344CB8AC3E}">
        <p14:creationId xmlns:p14="http://schemas.microsoft.com/office/powerpoint/2010/main" val="38057038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20000"/>
          </a:blip>
          <a:stretch>
            <a:fillRect/>
          </a:stretch>
        </p:blipFill>
        <p:spPr>
          <a:xfrm>
            <a:off x="-1" y="1"/>
            <a:ext cx="12192001" cy="6858000"/>
          </a:xfrm>
          <a:prstGeom prst="rect">
            <a:avLst/>
          </a:prstGeom>
        </p:spPr>
      </p:pic>
      <p:sp>
        <p:nvSpPr>
          <p:cNvPr id="2" name="Title 1"/>
          <p:cNvSpPr>
            <a:spLocks noGrp="1"/>
          </p:cNvSpPr>
          <p:nvPr>
            <p:ph type="title"/>
          </p:nvPr>
        </p:nvSpPr>
        <p:spPr>
          <a:xfrm>
            <a:off x="2926174" y="105479"/>
            <a:ext cx="9404723" cy="1400530"/>
          </a:xfrm>
        </p:spPr>
        <p:txBody>
          <a:bodyPr/>
          <a:lstStyle/>
          <a:p>
            <a:r>
              <a:rPr lang="en-US" sz="6600" b="1" dirty="0" smtClean="0">
                <a:latin typeface="Abadi MT Condensed Extra Bold" charset="0"/>
                <a:ea typeface="Abadi MT Condensed Extra Bold" charset="0"/>
                <a:cs typeface="Abadi MT Condensed Extra Bold" charset="0"/>
              </a:rPr>
              <a:t>Heat/Hot Water </a:t>
            </a:r>
            <a:endParaRPr lang="en-US" sz="6600" b="1" dirty="0">
              <a:latin typeface="Abadi MT Condensed Extra Bold" charset="0"/>
              <a:ea typeface="Abadi MT Condensed Extra Bold" charset="0"/>
              <a:cs typeface="Abadi MT Condensed Extra Bold" charset="0"/>
            </a:endParaRPr>
          </a:p>
        </p:txBody>
      </p:sp>
      <p:sp>
        <p:nvSpPr>
          <p:cNvPr id="5" name="TextBox 4"/>
          <p:cNvSpPr txBox="1"/>
          <p:nvPr/>
        </p:nvSpPr>
        <p:spPr>
          <a:xfrm>
            <a:off x="55946" y="1321343"/>
            <a:ext cx="11356692" cy="3693319"/>
          </a:xfrm>
          <a:prstGeom prst="rect">
            <a:avLst/>
          </a:prstGeom>
          <a:noFill/>
        </p:spPr>
        <p:txBody>
          <a:bodyPr wrap="square" rtlCol="0">
            <a:spAutoFit/>
          </a:bodyPr>
          <a:lstStyle/>
          <a:p>
            <a:r>
              <a:rPr lang="en-US" b="1" dirty="0" smtClean="0"/>
              <a:t>MONTH(S) WITH MOST COMPLAINTS ABOUT HEAT/ HOT WATER:</a:t>
            </a:r>
          </a:p>
          <a:p>
            <a:endParaRPr lang="en-US" b="1" dirty="0"/>
          </a:p>
          <a:p>
            <a:pPr marL="285750" indent="-285750">
              <a:buFont typeface="Wingdings" charset="2"/>
              <a:buChar char="v"/>
            </a:pPr>
            <a:r>
              <a:rPr lang="en-US" b="1" dirty="0" smtClean="0"/>
              <a:t>JANUARY </a:t>
            </a:r>
          </a:p>
          <a:p>
            <a:pPr marL="285750" indent="-285750">
              <a:buFont typeface="Wingdings" charset="2"/>
              <a:buChar char="v"/>
            </a:pPr>
            <a:r>
              <a:rPr lang="en-US" b="1" dirty="0" smtClean="0"/>
              <a:t>NOVEMBER</a:t>
            </a:r>
          </a:p>
          <a:p>
            <a:pPr marL="285750" indent="-285750">
              <a:buFont typeface="Wingdings" charset="2"/>
              <a:buChar char="v"/>
            </a:pPr>
            <a:r>
              <a:rPr lang="en-US" b="1" dirty="0" smtClean="0"/>
              <a:t>DECEMBER</a:t>
            </a:r>
          </a:p>
          <a:p>
            <a:pPr marL="285750" indent="-285750">
              <a:buFont typeface="Wingdings" charset="2"/>
              <a:buChar char="v"/>
            </a:pPr>
            <a:endParaRPr lang="en-US" b="1" dirty="0" smtClean="0"/>
          </a:p>
          <a:p>
            <a:pPr marL="285750" indent="-285750">
              <a:buFont typeface="Wingdings" charset="2"/>
              <a:buChar char="v"/>
            </a:pPr>
            <a:endParaRPr lang="en-US" b="1" dirty="0"/>
          </a:p>
          <a:p>
            <a:endParaRPr lang="en-US" b="1" dirty="0"/>
          </a:p>
          <a:p>
            <a:r>
              <a:rPr lang="en-US" b="1" dirty="0" smtClean="0"/>
              <a:t>WHY WERE THESE THE MONTH(S) WITH THE MOST COMPLAINTS ABOUT THE HEAT/HOT WATER?</a:t>
            </a:r>
          </a:p>
          <a:p>
            <a:endParaRPr lang="en-US" b="1" dirty="0"/>
          </a:p>
          <a:p>
            <a:pPr marL="285750" indent="-285750">
              <a:buFont typeface="Wingdings" charset="2"/>
              <a:buChar char="v"/>
            </a:pPr>
            <a:r>
              <a:rPr lang="en-US" b="1" dirty="0" smtClean="0"/>
              <a:t>Winter begins on December 21 and lasts until March 21, however the cold starts earlier so that</a:t>
            </a:r>
            <a:r>
              <a:rPr lang="fr-FR" b="1" dirty="0" smtClean="0"/>
              <a:t>’</a:t>
            </a:r>
            <a:r>
              <a:rPr lang="en-US" b="1" dirty="0" smtClean="0"/>
              <a:t>s why there might be more heat/hot water complaints during November, December, and January. </a:t>
            </a:r>
            <a:endParaRPr lang="en-US" b="1" dirty="0"/>
          </a:p>
          <a:p>
            <a:r>
              <a:rPr lang="en-US" b="1" dirty="0" smtClean="0"/>
              <a:t> </a:t>
            </a:r>
            <a:endParaRPr lang="en-US" b="1" dirty="0"/>
          </a:p>
        </p:txBody>
      </p:sp>
    </p:spTree>
    <p:extLst>
      <p:ext uri="{BB962C8B-B14F-4D97-AF65-F5344CB8AC3E}">
        <p14:creationId xmlns:p14="http://schemas.microsoft.com/office/powerpoint/2010/main" val="12529123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 y="-1"/>
            <a:ext cx="12192001" cy="18172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4258" y="1817225"/>
            <a:ext cx="5177742" cy="5040775"/>
          </a:xfrm>
          <a:prstGeom prst="rect">
            <a:avLst/>
          </a:prstGeom>
        </p:spPr>
      </p:pic>
      <p:sp>
        <p:nvSpPr>
          <p:cNvPr id="7" name="TextBox 6"/>
          <p:cNvSpPr txBox="1"/>
          <p:nvPr/>
        </p:nvSpPr>
        <p:spPr>
          <a:xfrm>
            <a:off x="-81024" y="1817224"/>
            <a:ext cx="7789763" cy="5262979"/>
          </a:xfrm>
          <a:prstGeom prst="rect">
            <a:avLst/>
          </a:prstGeom>
          <a:noFill/>
        </p:spPr>
        <p:txBody>
          <a:bodyPr wrap="square" rtlCol="0">
            <a:spAutoFit/>
          </a:bodyPr>
          <a:lstStyle/>
          <a:p>
            <a:r>
              <a:rPr lang="en-US" sz="4000" b="1" dirty="0" smtClean="0">
                <a:latin typeface="Abadi MT Condensed Extra Bold" charset="0"/>
                <a:ea typeface="Abadi MT Condensed Extra Bold" charset="0"/>
                <a:cs typeface="Abadi MT Condensed Extra Bold" charset="0"/>
              </a:rPr>
              <a:t>Here are the locations where CB 02 Manhattan is receiving complaints</a:t>
            </a:r>
          </a:p>
          <a:p>
            <a:endParaRPr lang="en-US" sz="4000" b="1" dirty="0" smtClean="0">
              <a:latin typeface="Abadi MT Condensed Extra Bold" charset="0"/>
              <a:ea typeface="Abadi MT Condensed Extra Bold" charset="0"/>
              <a:cs typeface="Abadi MT Condensed Extra Bold" charset="0"/>
            </a:endParaRPr>
          </a:p>
          <a:p>
            <a:endParaRPr lang="en-US" sz="4000" b="1" dirty="0">
              <a:latin typeface="Abadi MT Condensed Extra Bold" charset="0"/>
              <a:ea typeface="Abadi MT Condensed Extra Bold" charset="0"/>
              <a:cs typeface="Abadi MT Condensed Extra Bold" charset="0"/>
            </a:endParaRPr>
          </a:p>
          <a:p>
            <a:endParaRPr lang="en-US" sz="4000" b="1" dirty="0" smtClean="0">
              <a:latin typeface="Abadi MT Condensed Extra Bold" charset="0"/>
              <a:ea typeface="Abadi MT Condensed Extra Bold" charset="0"/>
              <a:cs typeface="Abadi MT Condensed Extra Bold" charset="0"/>
            </a:endParaRPr>
          </a:p>
          <a:p>
            <a:endParaRPr lang="en-US" sz="4000" b="1" dirty="0">
              <a:latin typeface="Abadi MT Condensed Extra Bold" charset="0"/>
              <a:ea typeface="Abadi MT Condensed Extra Bold" charset="0"/>
              <a:cs typeface="Abadi MT Condensed Extra Bold" charset="0"/>
            </a:endParaRPr>
          </a:p>
          <a:p>
            <a:r>
              <a:rPr lang="en-US" sz="2400" b="1" dirty="0" smtClean="0">
                <a:latin typeface="Abadi MT Condensed Extra Bold" charset="0"/>
                <a:ea typeface="Abadi MT Condensed Extra Bold" charset="0"/>
                <a:cs typeface="Abadi MT Condensed Extra Bold" charset="0"/>
              </a:rPr>
              <a:t>CLICK HERE: </a:t>
            </a:r>
          </a:p>
          <a:p>
            <a:endParaRPr lang="en-US" b="1" dirty="0">
              <a:latin typeface="Abadi MT Condensed Extra Bold" charset="0"/>
              <a:ea typeface="Abadi MT Condensed Extra Bold" charset="0"/>
              <a:cs typeface="Abadi MT Condensed Extra Bold" charset="0"/>
            </a:endParaRPr>
          </a:p>
          <a:p>
            <a:r>
              <a:rPr lang="en-US" b="1" dirty="0" smtClean="0">
                <a:latin typeface="Abadi MT Condensed Extra Bold" charset="0"/>
                <a:ea typeface="Abadi MT Condensed Extra Bold" charset="0"/>
                <a:cs typeface="Abadi MT Condensed Extra Bold" charset="0"/>
              </a:rPr>
              <a:t> </a:t>
            </a:r>
            <a:r>
              <a:rPr lang="en-US" b="1" dirty="0" smtClean="0">
                <a:latin typeface="Abadi MT Condensed Extra Bold" charset="0"/>
                <a:ea typeface="Abadi MT Condensed Extra Bold" charset="0"/>
                <a:cs typeface="Abadi MT Condensed Extra Bold" charset="0"/>
                <a:hlinkClick r:id="rId5"/>
              </a:rPr>
              <a:t>https://muhammad-aslam.cartodb.com/viz/027df7f2-8cd1-11e5-9632-0ef24382571b/public_map</a:t>
            </a:r>
            <a:endParaRPr lang="en-US" b="1" dirty="0" smtClean="0">
              <a:latin typeface="Abadi MT Condensed Extra Bold" charset="0"/>
              <a:ea typeface="Abadi MT Condensed Extra Bold" charset="0"/>
              <a:cs typeface="Abadi MT Condensed Extra Bold" charset="0"/>
            </a:endParaRPr>
          </a:p>
          <a:p>
            <a:endParaRPr lang="en-US" b="1" dirty="0">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134335474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2328"/>
            <a:ext cx="9404723" cy="1400530"/>
          </a:xfrm>
        </p:spPr>
        <p:txBody>
          <a:bodyPr/>
          <a:lstStyle/>
          <a:p>
            <a:r>
              <a:rPr lang="en-US" sz="6000" b="1" dirty="0" smtClean="0">
                <a:latin typeface="Abadi MT Condensed Extra Bold" charset="0"/>
                <a:ea typeface="Abadi MT Condensed Extra Bold" charset="0"/>
                <a:cs typeface="Abadi MT Condensed Extra Bold" charset="0"/>
              </a:rPr>
              <a:t>Rodent Complaints </a:t>
            </a:r>
            <a:endParaRPr lang="en-US" sz="6000" b="1" dirty="0">
              <a:latin typeface="Abadi MT Condensed Extra Bold" charset="0"/>
              <a:ea typeface="Abadi MT Condensed Extra Bold" charset="0"/>
              <a:cs typeface="Abadi MT Condensed Extra Bold" charset="0"/>
            </a:endParaRPr>
          </a:p>
        </p:txBody>
      </p:sp>
      <p:pic>
        <p:nvPicPr>
          <p:cNvPr id="4" name="Picture 3"/>
          <p:cNvPicPr>
            <a:picLocks noChangeAspect="1"/>
          </p:cNvPicPr>
          <p:nvPr/>
        </p:nvPicPr>
        <p:blipFill>
          <a:blip r:embed="rId2"/>
          <a:stretch>
            <a:fillRect/>
          </a:stretch>
        </p:blipFill>
        <p:spPr>
          <a:xfrm>
            <a:off x="0" y="2286000"/>
            <a:ext cx="2655747" cy="4572000"/>
          </a:xfrm>
          <a:prstGeom prst="rect">
            <a:avLst/>
          </a:prstGeom>
        </p:spPr>
      </p:pic>
      <p:sp>
        <p:nvSpPr>
          <p:cNvPr id="5" name="TextBox 4"/>
          <p:cNvSpPr txBox="1"/>
          <p:nvPr/>
        </p:nvSpPr>
        <p:spPr>
          <a:xfrm>
            <a:off x="2655747" y="1596120"/>
            <a:ext cx="5816571" cy="4708981"/>
          </a:xfrm>
          <a:prstGeom prst="rect">
            <a:avLst/>
          </a:prstGeom>
          <a:noFill/>
        </p:spPr>
        <p:txBody>
          <a:bodyPr wrap="square" rtlCol="0">
            <a:spAutoFit/>
          </a:bodyPr>
          <a:lstStyle/>
          <a:p>
            <a:r>
              <a:rPr lang="en-US" sz="2000" b="1" dirty="0" smtClean="0">
                <a:latin typeface="Abadi MT Condensed Extra Bold" charset="0"/>
                <a:ea typeface="Abadi MT Condensed Extra Bold" charset="0"/>
                <a:cs typeface="Abadi MT Condensed Extra Bold" charset="0"/>
              </a:rPr>
              <a:t>Months With Most Rodent Complaints:</a:t>
            </a:r>
          </a:p>
          <a:p>
            <a:endParaRPr lang="en-US" sz="2000" b="1" dirty="0">
              <a:latin typeface="Abadi MT Condensed Extra Bold" charset="0"/>
              <a:ea typeface="Abadi MT Condensed Extra Bold" charset="0"/>
              <a:cs typeface="Abadi MT Condensed Extra Bold" charset="0"/>
            </a:endParaRPr>
          </a:p>
          <a:p>
            <a:pPr marL="285750" indent="-285750">
              <a:buFont typeface="Arial" charset="0"/>
              <a:buChar char="•"/>
            </a:pPr>
            <a:r>
              <a:rPr lang="en-US" sz="2000" b="1" dirty="0" smtClean="0">
                <a:latin typeface="Abadi MT Condensed Extra Bold" charset="0"/>
                <a:ea typeface="Abadi MT Condensed Extra Bold" charset="0"/>
                <a:cs typeface="Abadi MT Condensed Extra Bold" charset="0"/>
              </a:rPr>
              <a:t>July</a:t>
            </a:r>
          </a:p>
          <a:p>
            <a:pPr marL="285750" indent="-285750">
              <a:buFont typeface="Arial" charset="0"/>
              <a:buChar char="•"/>
            </a:pPr>
            <a:r>
              <a:rPr lang="en-US" sz="2000" b="1" dirty="0" smtClean="0">
                <a:latin typeface="Abadi MT Condensed Extra Bold" charset="0"/>
                <a:ea typeface="Abadi MT Condensed Extra Bold" charset="0"/>
                <a:cs typeface="Abadi MT Condensed Extra Bold" charset="0"/>
              </a:rPr>
              <a:t>August</a:t>
            </a:r>
          </a:p>
          <a:p>
            <a:pPr marL="285750" indent="-285750">
              <a:buFont typeface="Arial" charset="0"/>
              <a:buChar char="•"/>
            </a:pPr>
            <a:r>
              <a:rPr lang="en-US" sz="2000" b="1" dirty="0" smtClean="0">
                <a:latin typeface="Abadi MT Condensed Extra Bold" charset="0"/>
                <a:ea typeface="Abadi MT Condensed Extra Bold" charset="0"/>
                <a:cs typeface="Abadi MT Condensed Extra Bold" charset="0"/>
              </a:rPr>
              <a:t>September</a:t>
            </a:r>
          </a:p>
          <a:p>
            <a:pPr marL="285750" indent="-285750">
              <a:buFont typeface="Arial" charset="0"/>
              <a:buChar char="•"/>
            </a:pPr>
            <a:endParaRPr lang="en-US" sz="2000" b="1" dirty="0">
              <a:latin typeface="Abadi MT Condensed Extra Bold" charset="0"/>
              <a:ea typeface="Abadi MT Condensed Extra Bold" charset="0"/>
              <a:cs typeface="Abadi MT Condensed Extra Bold" charset="0"/>
            </a:endParaRPr>
          </a:p>
          <a:p>
            <a:pPr marL="285750" indent="-285750">
              <a:buFont typeface="Arial" charset="0"/>
              <a:buChar char="•"/>
            </a:pPr>
            <a:endParaRPr lang="en-US" sz="2000" b="1" dirty="0" smtClean="0">
              <a:latin typeface="Abadi MT Condensed Extra Bold" charset="0"/>
              <a:ea typeface="Abadi MT Condensed Extra Bold" charset="0"/>
              <a:cs typeface="Abadi MT Condensed Extra Bold" charset="0"/>
            </a:endParaRPr>
          </a:p>
          <a:p>
            <a:r>
              <a:rPr lang="en-US" sz="2000" b="1" dirty="0" smtClean="0">
                <a:latin typeface="Abadi MT Condensed Extra Bold" charset="0"/>
                <a:ea typeface="Abadi MT Condensed Extra Bold" charset="0"/>
                <a:cs typeface="Abadi MT Condensed Extra Bold" charset="0"/>
              </a:rPr>
              <a:t>WHY DURING THE SUMMER?!</a:t>
            </a:r>
          </a:p>
          <a:p>
            <a:endParaRPr lang="en-US" sz="2000" b="1" dirty="0">
              <a:latin typeface="Abadi MT Condensed Extra Bold" charset="0"/>
              <a:ea typeface="Abadi MT Condensed Extra Bold" charset="0"/>
              <a:cs typeface="Abadi MT Condensed Extra Bold" charset="0"/>
            </a:endParaRPr>
          </a:p>
          <a:p>
            <a:pPr marL="342900" indent="-342900">
              <a:buFont typeface="Wingdings" charset="2"/>
              <a:buChar char="Ø"/>
            </a:pPr>
            <a:r>
              <a:rPr lang="en-US" sz="2000" b="1" dirty="0" smtClean="0">
                <a:latin typeface="Abadi MT Condensed Extra Bold" charset="0"/>
                <a:ea typeface="Abadi MT Condensed Extra Bold" charset="0"/>
                <a:cs typeface="Abadi MT Condensed Extra Bold" charset="0"/>
              </a:rPr>
              <a:t>Since in the summer people are usually outside partying, eating, etc… the same way rodents want to be out!</a:t>
            </a:r>
          </a:p>
          <a:p>
            <a:endParaRPr lang="en-US" sz="2000" b="1" dirty="0" smtClean="0">
              <a:latin typeface="Abadi MT Condensed Extra Bold" charset="0"/>
              <a:ea typeface="Abadi MT Condensed Extra Bold" charset="0"/>
              <a:cs typeface="Abadi MT Condensed Extra Bold" charset="0"/>
            </a:endParaRPr>
          </a:p>
          <a:p>
            <a:pPr marL="342900" indent="-342900">
              <a:buFont typeface="Wingdings" charset="2"/>
              <a:buChar char="Ø"/>
            </a:pPr>
            <a:r>
              <a:rPr lang="en-US" sz="2000" b="1" dirty="0" smtClean="0">
                <a:latin typeface="Abadi MT Condensed Extra Bold" charset="0"/>
                <a:ea typeface="Abadi MT Condensed Extra Bold" charset="0"/>
                <a:cs typeface="Abadi MT Condensed Extra Bold" charset="0"/>
              </a:rPr>
              <a:t>Due to the weather conditions</a:t>
            </a:r>
          </a:p>
          <a:p>
            <a:endParaRPr lang="en-US" sz="2000" b="1" dirty="0">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149549828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76983"/>
            <a:ext cx="9404723" cy="1400530"/>
          </a:xfrm>
        </p:spPr>
        <p:txBody>
          <a:bodyPr/>
          <a:lstStyle/>
          <a:p>
            <a:r>
              <a:rPr lang="en-US" dirty="0" smtClean="0"/>
              <a:t>Who’s Calling?</a:t>
            </a:r>
            <a:endParaRPr lang="en-US" dirty="0"/>
          </a:p>
        </p:txBody>
      </p:sp>
      <p:pic>
        <p:nvPicPr>
          <p:cNvPr id="4" name="Picture 3"/>
          <p:cNvPicPr>
            <a:picLocks noChangeAspect="1"/>
          </p:cNvPicPr>
          <p:nvPr/>
        </p:nvPicPr>
        <p:blipFill>
          <a:blip r:embed="rId2"/>
          <a:stretch>
            <a:fillRect/>
          </a:stretch>
        </p:blipFill>
        <p:spPr>
          <a:xfrm>
            <a:off x="0" y="1"/>
            <a:ext cx="2616313" cy="247698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227" y="1226919"/>
            <a:ext cx="5698773" cy="5631081"/>
          </a:xfrm>
          <a:prstGeom prst="rect">
            <a:avLst/>
          </a:prstGeom>
        </p:spPr>
      </p:pic>
      <p:sp>
        <p:nvSpPr>
          <p:cNvPr id="6" name="TextBox 5"/>
          <p:cNvSpPr txBox="1"/>
          <p:nvPr/>
        </p:nvSpPr>
        <p:spPr>
          <a:xfrm>
            <a:off x="6366077" y="115747"/>
            <a:ext cx="3507129" cy="646331"/>
          </a:xfrm>
          <a:prstGeom prst="rect">
            <a:avLst/>
          </a:prstGeom>
          <a:noFill/>
        </p:spPr>
        <p:txBody>
          <a:bodyPr wrap="square" rtlCol="0">
            <a:spAutoFit/>
          </a:bodyPr>
          <a:lstStyle/>
          <a:p>
            <a:r>
              <a:rPr lang="en-US" b="1" i="1" dirty="0" smtClean="0"/>
              <a:t>Locations of people who are calling for complaints:</a:t>
            </a:r>
            <a:endParaRPr lang="en-US" b="1" i="1" dirty="0"/>
          </a:p>
        </p:txBody>
      </p:sp>
      <p:sp>
        <p:nvSpPr>
          <p:cNvPr id="7" name="TextBox 6"/>
          <p:cNvSpPr txBox="1"/>
          <p:nvPr/>
        </p:nvSpPr>
        <p:spPr>
          <a:xfrm>
            <a:off x="0" y="5034987"/>
            <a:ext cx="4710896" cy="2031325"/>
          </a:xfrm>
          <a:prstGeom prst="rect">
            <a:avLst/>
          </a:prstGeom>
          <a:noFill/>
        </p:spPr>
        <p:txBody>
          <a:bodyPr wrap="square" rtlCol="0">
            <a:spAutoFit/>
          </a:bodyPr>
          <a:lstStyle/>
          <a:p>
            <a:r>
              <a:rPr lang="en-US" dirty="0" smtClean="0"/>
              <a:t>Click Here </a:t>
            </a:r>
            <a:r>
              <a:rPr lang="en-US" dirty="0"/>
              <a:t>T</a:t>
            </a:r>
            <a:r>
              <a:rPr lang="en-US" dirty="0" smtClean="0"/>
              <a:t>o </a:t>
            </a:r>
            <a:r>
              <a:rPr lang="en-US" dirty="0"/>
              <a:t>G</a:t>
            </a:r>
            <a:r>
              <a:rPr lang="en-US" dirty="0" smtClean="0"/>
              <a:t>et </a:t>
            </a:r>
            <a:r>
              <a:rPr lang="en-US" dirty="0"/>
              <a:t>T</a:t>
            </a:r>
            <a:r>
              <a:rPr lang="en-US" dirty="0" smtClean="0"/>
              <a:t>he Full Preview:</a:t>
            </a:r>
          </a:p>
          <a:p>
            <a:endParaRPr lang="en-US" dirty="0"/>
          </a:p>
          <a:p>
            <a:endParaRPr lang="en-US" dirty="0" smtClean="0"/>
          </a:p>
          <a:p>
            <a:r>
              <a:rPr lang="en-US" dirty="0" smtClean="0">
                <a:hlinkClick r:id="rId4"/>
              </a:rPr>
              <a:t>https://muhammad-aslam.cartodb.com/viz/d3d37af2-8c59-11e5-a6ec-0ef7f98ade21/map</a:t>
            </a:r>
            <a:endParaRPr lang="en-US" dirty="0" smtClean="0"/>
          </a:p>
          <a:p>
            <a:endParaRPr lang="en-US" dirty="0"/>
          </a:p>
        </p:txBody>
      </p:sp>
    </p:spTree>
    <p:extLst>
      <p:ext uri="{BB962C8B-B14F-4D97-AF65-F5344CB8AC3E}">
        <p14:creationId xmlns:p14="http://schemas.microsoft.com/office/powerpoint/2010/main" val="1298375912"/>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35000"/>
          </a:blip>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a:xfrm>
            <a:off x="1393638" y="-58332"/>
            <a:ext cx="9404723" cy="1055133"/>
          </a:xfrm>
        </p:spPr>
        <p:txBody>
          <a:bodyPr/>
          <a:lstStyle/>
          <a:p>
            <a:r>
              <a:rPr lang="en-US" sz="6000" b="1" dirty="0" smtClean="0">
                <a:solidFill>
                  <a:schemeClr val="bg1"/>
                </a:solidFill>
                <a:latin typeface="Braggadocio" charset="0"/>
                <a:ea typeface="Braggadocio" charset="0"/>
                <a:cs typeface="Braggadocio" charset="0"/>
              </a:rPr>
              <a:t>Street Conditions </a:t>
            </a:r>
            <a:endParaRPr lang="en-US" sz="6000" b="1" dirty="0">
              <a:solidFill>
                <a:schemeClr val="bg1"/>
              </a:solidFill>
              <a:latin typeface="Braggadocio" charset="0"/>
              <a:ea typeface="Braggadocio" charset="0"/>
              <a:cs typeface="Braggadocio" charset="0"/>
            </a:endParaRPr>
          </a:p>
        </p:txBody>
      </p:sp>
      <p:sp>
        <p:nvSpPr>
          <p:cNvPr id="7" name="TextBox 6"/>
          <p:cNvSpPr txBox="1"/>
          <p:nvPr/>
        </p:nvSpPr>
        <p:spPr>
          <a:xfrm>
            <a:off x="0" y="938468"/>
            <a:ext cx="3310359" cy="3139321"/>
          </a:xfrm>
          <a:prstGeom prst="rect">
            <a:avLst/>
          </a:prstGeom>
          <a:noFill/>
        </p:spPr>
        <p:txBody>
          <a:bodyPr wrap="square" rtlCol="0">
            <a:spAutoFit/>
          </a:bodyPr>
          <a:lstStyle/>
          <a:p>
            <a:r>
              <a:rPr lang="en-US" b="1" dirty="0" smtClean="0"/>
              <a:t>Descriptors:</a:t>
            </a:r>
          </a:p>
          <a:p>
            <a:pPr marL="285750" indent="-285750">
              <a:buFont typeface="Arial" charset="0"/>
              <a:buChar char="•"/>
            </a:pPr>
            <a:r>
              <a:rPr lang="en-US" dirty="0" smtClean="0"/>
              <a:t>Pothole</a:t>
            </a:r>
          </a:p>
          <a:p>
            <a:pPr marL="285750" indent="-285750">
              <a:buFont typeface="Arial" charset="0"/>
              <a:buChar char="•"/>
            </a:pPr>
            <a:r>
              <a:rPr lang="en-US" dirty="0" smtClean="0"/>
              <a:t>Plate Condition – Noisy </a:t>
            </a:r>
          </a:p>
          <a:p>
            <a:pPr marL="285750" indent="-285750">
              <a:buFont typeface="Arial" charset="0"/>
              <a:buChar char="•"/>
            </a:pPr>
            <a:r>
              <a:rPr lang="en-US" dirty="0" smtClean="0"/>
              <a:t>Cave - In </a:t>
            </a:r>
          </a:p>
          <a:p>
            <a:pPr marL="285750" indent="-285750">
              <a:buFont typeface="Arial" charset="0"/>
              <a:buChar char="•"/>
            </a:pPr>
            <a:r>
              <a:rPr lang="en-US" dirty="0" smtClean="0"/>
              <a:t>Bad Condition</a:t>
            </a:r>
          </a:p>
          <a:p>
            <a:pPr marL="285750" indent="-285750">
              <a:buFont typeface="Arial" charset="0"/>
              <a:buChar char="•"/>
            </a:pPr>
            <a:r>
              <a:rPr lang="en-US" dirty="0" smtClean="0"/>
              <a:t>Failed Street Repair </a:t>
            </a:r>
          </a:p>
          <a:p>
            <a:pPr marL="285750" indent="-285750">
              <a:buFont typeface="Arial" charset="0"/>
              <a:buChar char="•"/>
            </a:pPr>
            <a:r>
              <a:rPr lang="en-US" dirty="0" smtClean="0"/>
              <a:t>Defective Hardware</a:t>
            </a:r>
          </a:p>
          <a:p>
            <a:pPr marL="285750" indent="-285750">
              <a:buFont typeface="Arial" charset="0"/>
              <a:buChar char="•"/>
            </a:pPr>
            <a:r>
              <a:rPr lang="en-US" dirty="0" smtClean="0"/>
              <a:t>Wear &amp; Tear</a:t>
            </a:r>
          </a:p>
          <a:p>
            <a:pPr marL="285750" indent="-285750">
              <a:buFont typeface="Arial" charset="0"/>
              <a:buChar char="•"/>
            </a:pPr>
            <a:r>
              <a:rPr lang="en-US" dirty="0" smtClean="0"/>
              <a:t>Crash Cushion Defect </a:t>
            </a:r>
          </a:p>
          <a:p>
            <a:pPr marL="285750" indent="-285750">
              <a:buFont typeface="Arial" charset="0"/>
              <a:buChar char="•"/>
            </a:pPr>
            <a:r>
              <a:rPr lang="en-US" dirty="0" smtClean="0"/>
              <a:t>Unsafe Worksite </a:t>
            </a:r>
          </a:p>
          <a:p>
            <a:pPr marL="285750" indent="-285750">
              <a:buFont typeface="Arial" charset="0"/>
              <a:buChar char="•"/>
            </a:pPr>
            <a:endParaRPr lang="en-US" dirty="0" smtClean="0"/>
          </a:p>
        </p:txBody>
      </p:sp>
      <p:sp>
        <p:nvSpPr>
          <p:cNvPr id="8" name="TextBox 7"/>
          <p:cNvSpPr txBox="1"/>
          <p:nvPr/>
        </p:nvSpPr>
        <p:spPr>
          <a:xfrm>
            <a:off x="4163027" y="916237"/>
            <a:ext cx="3588152" cy="2308324"/>
          </a:xfrm>
          <a:prstGeom prst="rect">
            <a:avLst/>
          </a:prstGeom>
          <a:noFill/>
        </p:spPr>
        <p:txBody>
          <a:bodyPr wrap="square" rtlCol="0">
            <a:spAutoFit/>
          </a:bodyPr>
          <a:lstStyle/>
          <a:p>
            <a:r>
              <a:rPr lang="en-US" b="1" dirty="0" smtClean="0"/>
              <a:t>Top Five Street Condition Issues:</a:t>
            </a:r>
          </a:p>
          <a:p>
            <a:pPr marL="342900" indent="-342900">
              <a:buFont typeface="+mj-lt"/>
              <a:buAutoNum type="arabicPeriod"/>
            </a:pPr>
            <a:r>
              <a:rPr lang="en-US" dirty="0" smtClean="0"/>
              <a:t>Pothole</a:t>
            </a:r>
          </a:p>
          <a:p>
            <a:pPr marL="342900" indent="-342900">
              <a:buFont typeface="+mj-lt"/>
              <a:buAutoNum type="arabicPeriod"/>
            </a:pPr>
            <a:r>
              <a:rPr lang="en-US" dirty="0" smtClean="0"/>
              <a:t>Defective Hardware</a:t>
            </a:r>
          </a:p>
          <a:p>
            <a:pPr marL="342900" indent="-342900">
              <a:buFont typeface="+mj-lt"/>
              <a:buAutoNum type="arabicPeriod"/>
            </a:pPr>
            <a:r>
              <a:rPr lang="en-US" dirty="0" smtClean="0"/>
              <a:t>Cave – In</a:t>
            </a:r>
          </a:p>
          <a:p>
            <a:pPr marL="342900" indent="-342900">
              <a:buFont typeface="+mj-lt"/>
              <a:buAutoNum type="arabicPeriod"/>
            </a:pPr>
            <a:r>
              <a:rPr lang="en-US" dirty="0" smtClean="0"/>
              <a:t>Plate Condition – Noisy</a:t>
            </a:r>
          </a:p>
          <a:p>
            <a:pPr marL="342900" indent="-342900">
              <a:buFont typeface="+mj-lt"/>
              <a:buAutoNum type="arabicPeriod"/>
            </a:pPr>
            <a:r>
              <a:rPr lang="en-US" dirty="0" smtClean="0"/>
              <a:t>Blocked Construction </a:t>
            </a:r>
          </a:p>
          <a:p>
            <a:endParaRPr lang="en-US" dirty="0" smtClean="0"/>
          </a:p>
        </p:txBody>
      </p:sp>
      <p:sp>
        <p:nvSpPr>
          <p:cNvPr id="9" name="TextBox 8"/>
          <p:cNvSpPr txBox="1"/>
          <p:nvPr/>
        </p:nvSpPr>
        <p:spPr>
          <a:xfrm>
            <a:off x="81023" y="4216685"/>
            <a:ext cx="8333773" cy="1754326"/>
          </a:xfrm>
          <a:prstGeom prst="rect">
            <a:avLst/>
          </a:prstGeom>
          <a:noFill/>
        </p:spPr>
        <p:txBody>
          <a:bodyPr wrap="square" rtlCol="0">
            <a:spAutoFit/>
          </a:bodyPr>
          <a:lstStyle/>
          <a:p>
            <a:r>
              <a:rPr lang="en-US" b="1" dirty="0" smtClean="0"/>
              <a:t>Assumptions: </a:t>
            </a:r>
          </a:p>
          <a:p>
            <a:pPr marL="285750" indent="-285750">
              <a:buFont typeface="Arial" charset="0"/>
              <a:buChar char="•"/>
            </a:pPr>
            <a:r>
              <a:rPr lang="en-US" dirty="0" smtClean="0"/>
              <a:t>During the Summer there were many Blocked – Construction complains, due to the construction going on more often during the summer. Also, complaints about the pothole was throughout the years especially during the winter season because, of snow, which can cause more potholes than there were already before. </a:t>
            </a:r>
            <a:endParaRPr lang="en-US" dirty="0"/>
          </a:p>
        </p:txBody>
      </p:sp>
    </p:spTree>
    <p:extLst>
      <p:ext uri="{BB962C8B-B14F-4D97-AF65-F5344CB8AC3E}">
        <p14:creationId xmlns:p14="http://schemas.microsoft.com/office/powerpoint/2010/main" val="550096235"/>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mt="20000"/>
          </a:blip>
          <a:stretch>
            <a:fillRect/>
          </a:stretch>
        </p:blipFill>
        <p:spPr>
          <a:xfrm>
            <a:off x="4135628" y="0"/>
            <a:ext cx="4406489" cy="6858000"/>
          </a:xfrm>
          <a:prstGeom prst="rect">
            <a:avLst/>
          </a:prstGeom>
        </p:spPr>
      </p:pic>
      <p:pic>
        <p:nvPicPr>
          <p:cNvPr id="7" name="Picture 6"/>
          <p:cNvPicPr>
            <a:picLocks noChangeAspect="1"/>
          </p:cNvPicPr>
          <p:nvPr/>
        </p:nvPicPr>
        <p:blipFill>
          <a:blip r:embed="rId3">
            <a:alphaModFix amt="35000"/>
          </a:blip>
          <a:stretch>
            <a:fillRect/>
          </a:stretch>
        </p:blipFill>
        <p:spPr>
          <a:xfrm>
            <a:off x="8542116" y="0"/>
            <a:ext cx="3649883" cy="6991109"/>
          </a:xfrm>
          <a:prstGeom prst="rect">
            <a:avLst/>
          </a:prstGeom>
        </p:spPr>
      </p:pic>
      <p:sp>
        <p:nvSpPr>
          <p:cNvPr id="8" name="TextBox 7"/>
          <p:cNvSpPr txBox="1"/>
          <p:nvPr/>
        </p:nvSpPr>
        <p:spPr>
          <a:xfrm>
            <a:off x="146613" y="208344"/>
            <a:ext cx="4745621" cy="707886"/>
          </a:xfrm>
          <a:prstGeom prst="rect">
            <a:avLst/>
          </a:prstGeom>
          <a:noFill/>
        </p:spPr>
        <p:txBody>
          <a:bodyPr wrap="square" rtlCol="0">
            <a:spAutoFit/>
          </a:bodyPr>
          <a:lstStyle/>
          <a:p>
            <a:r>
              <a:rPr lang="en-US" sz="4000" b="1" dirty="0" smtClean="0">
                <a:latin typeface="Abadi MT Condensed Extra Bold" charset="0"/>
                <a:ea typeface="Abadi MT Condensed Extra Bold" charset="0"/>
                <a:cs typeface="Abadi MT Condensed Extra Bold" charset="0"/>
              </a:rPr>
              <a:t>Who’s Calling?</a:t>
            </a:r>
            <a:endParaRPr lang="en-US" sz="4000" b="1" dirty="0">
              <a:latin typeface="Abadi MT Condensed Extra Bold" charset="0"/>
              <a:ea typeface="Abadi MT Condensed Extra Bold" charset="0"/>
              <a:cs typeface="Abadi MT Condensed Extra Bold" charset="0"/>
            </a:endParaRPr>
          </a:p>
        </p:txBody>
      </p:sp>
      <p:sp>
        <p:nvSpPr>
          <p:cNvPr id="9" name="TextBox 8"/>
          <p:cNvSpPr txBox="1"/>
          <p:nvPr/>
        </p:nvSpPr>
        <p:spPr>
          <a:xfrm>
            <a:off x="0" y="1124574"/>
            <a:ext cx="3563958" cy="923330"/>
          </a:xfrm>
          <a:prstGeom prst="rect">
            <a:avLst/>
          </a:prstGeom>
          <a:noFill/>
        </p:spPr>
        <p:txBody>
          <a:bodyPr wrap="square" rtlCol="0">
            <a:spAutoFit/>
          </a:bodyPr>
          <a:lstStyle/>
          <a:p>
            <a:r>
              <a:rPr lang="en-US" dirty="0" smtClean="0"/>
              <a:t>Locations where the complaints were made from the last 60 days</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56249"/>
            <a:ext cx="4135628" cy="4601752"/>
          </a:xfrm>
          <a:prstGeom prst="rect">
            <a:avLst/>
          </a:prstGeom>
        </p:spPr>
      </p:pic>
      <p:sp>
        <p:nvSpPr>
          <p:cNvPr id="11" name="TextBox 10"/>
          <p:cNvSpPr txBox="1"/>
          <p:nvPr/>
        </p:nvSpPr>
        <p:spPr>
          <a:xfrm>
            <a:off x="4135628" y="5069712"/>
            <a:ext cx="4695856" cy="2308324"/>
          </a:xfrm>
          <a:prstGeom prst="rect">
            <a:avLst/>
          </a:prstGeom>
          <a:noFill/>
        </p:spPr>
        <p:txBody>
          <a:bodyPr wrap="square" rtlCol="0">
            <a:spAutoFit/>
          </a:bodyPr>
          <a:lstStyle/>
          <a:p>
            <a:r>
              <a:rPr lang="en-US" b="1" dirty="0" smtClean="0"/>
              <a:t>Click Here: </a:t>
            </a:r>
          </a:p>
          <a:p>
            <a:endParaRPr lang="en-US" dirty="0"/>
          </a:p>
          <a:p>
            <a:endParaRPr lang="en-US" dirty="0" smtClean="0"/>
          </a:p>
          <a:p>
            <a:r>
              <a:rPr lang="en-US" dirty="0" smtClean="0">
                <a:hlinkClick r:id="rId5"/>
              </a:rPr>
              <a:t>https://muhammad-aslam.cartodb.com/viz/b64c6318-8d71-11e5-ba59-0ef24382571b/map</a:t>
            </a:r>
            <a:endParaRPr lang="en-US" dirty="0" smtClean="0"/>
          </a:p>
          <a:p>
            <a:endParaRPr lang="en-US" dirty="0"/>
          </a:p>
          <a:p>
            <a:endParaRPr lang="en-US" dirty="0"/>
          </a:p>
        </p:txBody>
      </p:sp>
    </p:spTree>
    <p:extLst>
      <p:ext uri="{BB962C8B-B14F-4D97-AF65-F5344CB8AC3E}">
        <p14:creationId xmlns:p14="http://schemas.microsoft.com/office/powerpoint/2010/main" val="1844654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8926" y="0"/>
            <a:ext cx="3711272" cy="923330"/>
          </a:xfrm>
          <a:prstGeom prst="rect">
            <a:avLst/>
          </a:prstGeom>
        </p:spPr>
        <p:txBody>
          <a:bodyPr wrap="none">
            <a:spAutoFit/>
          </a:bodyPr>
          <a:lstStyle/>
          <a:p>
            <a:r>
              <a:rPr lang="en-US" sz="5400" b="1" dirty="0" smtClean="0">
                <a:solidFill>
                  <a:srgbClr val="FFFF00"/>
                </a:solidFill>
                <a:latin typeface="Wide Latin" charset="0"/>
                <a:ea typeface="Wide Latin" charset="0"/>
                <a:cs typeface="Wide Latin" charset="0"/>
              </a:rPr>
              <a:t>Noise </a:t>
            </a:r>
            <a:endParaRPr lang="en-US" sz="5400" dirty="0">
              <a:solidFill>
                <a:srgbClr val="FFFF00"/>
              </a:solidFill>
            </a:endParaRPr>
          </a:p>
        </p:txBody>
      </p:sp>
      <p:sp>
        <p:nvSpPr>
          <p:cNvPr id="8" name="TextBox 7"/>
          <p:cNvSpPr txBox="1"/>
          <p:nvPr/>
        </p:nvSpPr>
        <p:spPr>
          <a:xfrm>
            <a:off x="314121" y="3220102"/>
            <a:ext cx="9779003" cy="2862322"/>
          </a:xfrm>
          <a:prstGeom prst="rect">
            <a:avLst/>
          </a:prstGeom>
          <a:noFill/>
        </p:spPr>
        <p:txBody>
          <a:bodyPr wrap="square" rtlCol="0">
            <a:spAutoFit/>
          </a:bodyPr>
          <a:lstStyle/>
          <a:p>
            <a:r>
              <a:rPr lang="en-US" sz="2400" b="1" dirty="0" smtClean="0">
                <a:solidFill>
                  <a:schemeClr val="tx1">
                    <a:lumMod val="95000"/>
                  </a:schemeClr>
                </a:solidFill>
                <a:latin typeface="Abadi MT Condensed Extra Bold" charset="0"/>
                <a:ea typeface="Abadi MT Condensed Extra Bold" charset="0"/>
                <a:cs typeface="Abadi MT Condensed Extra Bold" charset="0"/>
              </a:rPr>
              <a:t>Why?</a:t>
            </a:r>
          </a:p>
          <a:p>
            <a:endParaRPr lang="en-US" sz="2400" b="1" dirty="0">
              <a:solidFill>
                <a:schemeClr val="tx1">
                  <a:lumMod val="95000"/>
                </a:schemeClr>
              </a:solidFill>
              <a:latin typeface="Abadi MT Condensed Extra Bold" charset="0"/>
              <a:ea typeface="Abadi MT Condensed Extra Bold" charset="0"/>
              <a:cs typeface="Abadi MT Condensed Extra Bold" charset="0"/>
            </a:endParaRPr>
          </a:p>
          <a:p>
            <a:r>
              <a:rPr lang="en-US" sz="2400" b="1" dirty="0" smtClean="0">
                <a:solidFill>
                  <a:schemeClr val="tx1">
                    <a:lumMod val="95000"/>
                  </a:schemeClr>
                </a:solidFill>
                <a:latin typeface="Abadi MT Condensed Extra Bold" charset="0"/>
                <a:ea typeface="Abadi MT Condensed Extra Bold" charset="0"/>
                <a:cs typeface="Abadi MT Condensed Extra Bold" charset="0"/>
              </a:rPr>
              <a:t>Most of the complaints were made nearby the West Houston  Street, where are a lot of restaurants and bars, also its included in </a:t>
            </a:r>
            <a:r>
              <a:rPr lang="en-US" sz="2400" b="1" dirty="0" err="1">
                <a:solidFill>
                  <a:schemeClr val="tx1">
                    <a:lumMod val="95000"/>
                  </a:schemeClr>
                </a:solidFill>
                <a:latin typeface="Abadi MT Condensed Extra Bold" charset="0"/>
                <a:ea typeface="Abadi MT Condensed Extra Bold" charset="0"/>
                <a:cs typeface="Abadi MT Condensed Extra Bold" charset="0"/>
              </a:rPr>
              <a:t>S</a:t>
            </a:r>
            <a:r>
              <a:rPr lang="en-US" sz="2400" b="1" dirty="0" err="1" smtClean="0">
                <a:solidFill>
                  <a:schemeClr val="tx1">
                    <a:lumMod val="95000"/>
                  </a:schemeClr>
                </a:solidFill>
                <a:latin typeface="Abadi MT Condensed Extra Bold" charset="0"/>
                <a:ea typeface="Abadi MT Condensed Extra Bold" charset="0"/>
                <a:cs typeface="Abadi MT Condensed Extra Bold" charset="0"/>
              </a:rPr>
              <a:t>oho</a:t>
            </a:r>
            <a:r>
              <a:rPr lang="en-US" sz="2400" b="1" dirty="0" smtClean="0">
                <a:solidFill>
                  <a:schemeClr val="tx1">
                    <a:lumMod val="95000"/>
                  </a:schemeClr>
                </a:solidFill>
                <a:latin typeface="Abadi MT Condensed Extra Bold" charset="0"/>
                <a:ea typeface="Abadi MT Condensed Extra Bold" charset="0"/>
                <a:cs typeface="Abadi MT Condensed Extra Bold" charset="0"/>
              </a:rPr>
              <a:t> area as well, which is known very well for shopping stores (Street Mall). Due to high population in these areas, a lot of complaints were made about too much noise. </a:t>
            </a:r>
          </a:p>
          <a:p>
            <a:endParaRPr lang="en-US" dirty="0"/>
          </a:p>
          <a:p>
            <a:endParaRPr lang="en-US" dirty="0"/>
          </a:p>
        </p:txBody>
      </p:sp>
      <p:sp>
        <p:nvSpPr>
          <p:cNvPr id="9" name="TextBox 8"/>
          <p:cNvSpPr txBox="1"/>
          <p:nvPr/>
        </p:nvSpPr>
        <p:spPr>
          <a:xfrm>
            <a:off x="128926" y="1187971"/>
            <a:ext cx="5578998" cy="1569660"/>
          </a:xfrm>
          <a:prstGeom prst="rect">
            <a:avLst/>
          </a:prstGeom>
          <a:noFill/>
        </p:spPr>
        <p:txBody>
          <a:bodyPr wrap="square" rtlCol="0">
            <a:spAutoFit/>
          </a:bodyPr>
          <a:lstStyle/>
          <a:p>
            <a:r>
              <a:rPr lang="en-US" sz="2400" b="1" dirty="0" smtClean="0">
                <a:solidFill>
                  <a:schemeClr val="tx1">
                    <a:lumMod val="95000"/>
                  </a:schemeClr>
                </a:solidFill>
                <a:latin typeface="Abadi MT Condensed Extra Bold" charset="0"/>
                <a:ea typeface="Abadi MT Condensed Extra Bold" charset="0"/>
                <a:cs typeface="Abadi MT Condensed Extra Bold" charset="0"/>
              </a:rPr>
              <a:t>Major Hot Spots: </a:t>
            </a:r>
          </a:p>
          <a:p>
            <a:pPr marL="285750" indent="-285750">
              <a:buFont typeface="Arial" charset="0"/>
              <a:buChar char="•"/>
            </a:pPr>
            <a:r>
              <a:rPr lang="en-US" sz="2400" b="1" dirty="0" smtClean="0">
                <a:solidFill>
                  <a:schemeClr val="tx1">
                    <a:lumMod val="95000"/>
                  </a:schemeClr>
                </a:solidFill>
                <a:latin typeface="Abadi MT Condensed Extra Bold" charset="0"/>
                <a:ea typeface="Abadi MT Condensed Extra Bold" charset="0"/>
                <a:cs typeface="Abadi MT Condensed Extra Bold" charset="0"/>
              </a:rPr>
              <a:t>West Houston Street </a:t>
            </a:r>
          </a:p>
          <a:p>
            <a:pPr marL="285750" indent="-285750">
              <a:buFont typeface="Arial" charset="0"/>
              <a:buChar char="•"/>
            </a:pPr>
            <a:r>
              <a:rPr lang="en-US" sz="2400" b="1" dirty="0" err="1" smtClean="0">
                <a:solidFill>
                  <a:schemeClr val="tx1">
                    <a:lumMod val="95000"/>
                  </a:schemeClr>
                </a:solidFill>
                <a:latin typeface="Abadi MT Condensed Extra Bold" charset="0"/>
                <a:ea typeface="Abadi MT Condensed Extra Bold" charset="0"/>
                <a:cs typeface="Abadi MT Condensed Extra Bold" charset="0"/>
              </a:rPr>
              <a:t>Soho</a:t>
            </a:r>
            <a:endParaRPr lang="en-US" sz="2400" b="1" dirty="0" smtClean="0">
              <a:solidFill>
                <a:schemeClr val="tx1">
                  <a:lumMod val="95000"/>
                </a:schemeClr>
              </a:solidFill>
              <a:latin typeface="Abadi MT Condensed Extra Bold" charset="0"/>
              <a:ea typeface="Abadi MT Condensed Extra Bold" charset="0"/>
              <a:cs typeface="Abadi MT Condensed Extra Bold" charset="0"/>
            </a:endParaRPr>
          </a:p>
          <a:p>
            <a:pPr marL="285750" indent="-285750">
              <a:buFont typeface="Arial" charset="0"/>
              <a:buChar char="•"/>
            </a:pPr>
            <a:r>
              <a:rPr lang="en-US" sz="2400" b="1" dirty="0" smtClean="0">
                <a:solidFill>
                  <a:schemeClr val="tx1">
                    <a:lumMod val="95000"/>
                  </a:schemeClr>
                </a:solidFill>
                <a:latin typeface="Abadi MT Condensed Extra Bold" charset="0"/>
                <a:ea typeface="Abadi MT Condensed Extra Bold" charset="0"/>
                <a:cs typeface="Abadi MT Condensed Extra Bold" charset="0"/>
              </a:rPr>
              <a:t>Washington Square Park </a:t>
            </a:r>
            <a:endParaRPr lang="en-US" sz="2400" b="1" dirty="0">
              <a:solidFill>
                <a:schemeClr val="tx1">
                  <a:lumMod val="95000"/>
                </a:schemeClr>
              </a:solidFill>
              <a:latin typeface="Abadi MT Condensed Extra Bold" charset="0"/>
              <a:ea typeface="Abadi MT Condensed Extra Bold" charset="0"/>
              <a:cs typeface="Abadi MT Condensed Extra Bold" charset="0"/>
            </a:endParaRPr>
          </a:p>
        </p:txBody>
      </p:sp>
      <p:pic>
        <p:nvPicPr>
          <p:cNvPr id="10" name="Picture 9"/>
          <p:cNvPicPr>
            <a:picLocks noChangeAspect="1"/>
          </p:cNvPicPr>
          <p:nvPr/>
        </p:nvPicPr>
        <p:blipFill>
          <a:blip r:embed="rId2">
            <a:alphaModFix amt="50000"/>
          </a:blip>
          <a:stretch>
            <a:fillRect/>
          </a:stretch>
        </p:blipFill>
        <p:spPr>
          <a:xfrm>
            <a:off x="6250329" y="0"/>
            <a:ext cx="5941671" cy="3797300"/>
          </a:xfrm>
          <a:prstGeom prst="rect">
            <a:avLst/>
          </a:prstGeom>
          <a:ln>
            <a:noFill/>
          </a:ln>
          <a:effectLst>
            <a:softEdge rad="112500"/>
          </a:effectLst>
        </p:spPr>
      </p:pic>
    </p:spTree>
    <p:extLst>
      <p:ext uri="{BB962C8B-B14F-4D97-AF65-F5344CB8AC3E}">
        <p14:creationId xmlns:p14="http://schemas.microsoft.com/office/powerpoint/2010/main" val="16762201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19635"/>
            <a:ext cx="4450305" cy="5926396"/>
          </a:xfrm>
          <a:prstGeom prst="rect">
            <a:avLst/>
          </a:prstGeom>
        </p:spPr>
      </p:pic>
      <p:sp>
        <p:nvSpPr>
          <p:cNvPr id="5" name="TextBox 4"/>
          <p:cNvSpPr txBox="1"/>
          <p:nvPr/>
        </p:nvSpPr>
        <p:spPr>
          <a:xfrm>
            <a:off x="4629874" y="173304"/>
            <a:ext cx="6655443" cy="646331"/>
          </a:xfrm>
          <a:prstGeom prst="rect">
            <a:avLst/>
          </a:prstGeom>
          <a:noFill/>
        </p:spPr>
        <p:txBody>
          <a:bodyPr wrap="square" rtlCol="0">
            <a:spAutoFit/>
          </a:bodyPr>
          <a:lstStyle/>
          <a:p>
            <a:r>
              <a:rPr lang="en-US" b="1" dirty="0" smtClean="0">
                <a:solidFill>
                  <a:srgbClr val="FF0000"/>
                </a:solidFill>
                <a:latin typeface="Wide Latin" charset="0"/>
                <a:ea typeface="Wide Latin" charset="0"/>
                <a:cs typeface="Wide Latin" charset="0"/>
              </a:rPr>
              <a:t>Locations </a:t>
            </a:r>
            <a:r>
              <a:rPr lang="en-US" b="1" smtClean="0">
                <a:solidFill>
                  <a:srgbClr val="FF0000"/>
                </a:solidFill>
                <a:latin typeface="Wide Latin" charset="0"/>
                <a:ea typeface="Wide Latin" charset="0"/>
                <a:cs typeface="Wide Latin" charset="0"/>
              </a:rPr>
              <a:t>Where The </a:t>
            </a:r>
            <a:r>
              <a:rPr lang="en-US" b="1" dirty="0" smtClean="0">
                <a:solidFill>
                  <a:srgbClr val="FF0000"/>
                </a:solidFill>
                <a:latin typeface="Wide Latin" charset="0"/>
                <a:ea typeface="Wide Latin" charset="0"/>
                <a:cs typeface="Wide Latin" charset="0"/>
              </a:rPr>
              <a:t>Noise Complaints Were Received </a:t>
            </a:r>
            <a:endParaRPr lang="en-US" b="1" dirty="0">
              <a:solidFill>
                <a:srgbClr val="FF0000"/>
              </a:solidFill>
              <a:latin typeface="Wide Latin" charset="0"/>
              <a:ea typeface="Wide Latin" charset="0"/>
              <a:cs typeface="Wide Latin"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874" y="1053297"/>
            <a:ext cx="5787341" cy="457111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4352081" y="5729468"/>
            <a:ext cx="6180881" cy="1384995"/>
          </a:xfrm>
          <a:prstGeom prst="rect">
            <a:avLst/>
          </a:prstGeom>
          <a:noFill/>
        </p:spPr>
        <p:txBody>
          <a:bodyPr wrap="square" rtlCol="0">
            <a:spAutoFit/>
          </a:bodyPr>
          <a:lstStyle/>
          <a:p>
            <a:r>
              <a:rPr lang="en-US" b="1" dirty="0" smtClean="0">
                <a:solidFill>
                  <a:srgbClr val="FF0000"/>
                </a:solidFill>
                <a:latin typeface="Wide Latin" charset="0"/>
                <a:ea typeface="Wide Latin" charset="0"/>
                <a:cs typeface="Wide Latin" charset="0"/>
              </a:rPr>
              <a:t>Click Here For The Full Map:</a:t>
            </a:r>
          </a:p>
          <a:p>
            <a:endParaRPr lang="en-US" sz="1600" dirty="0"/>
          </a:p>
          <a:p>
            <a:r>
              <a:rPr lang="en-US" sz="1600" dirty="0" smtClean="0"/>
              <a:t> </a:t>
            </a:r>
            <a:r>
              <a:rPr lang="en-US" sz="1600" dirty="0" smtClean="0">
                <a:hlinkClick r:id="rId4"/>
              </a:rPr>
              <a:t>https://muhammad-aslam.cartodb.com/viz/3e30c81c-8a45-11e5-9e7a-0e5db1731f59/map</a:t>
            </a:r>
            <a:endParaRPr lang="en-US" sz="1600" dirty="0" smtClean="0"/>
          </a:p>
          <a:p>
            <a:endParaRPr lang="en-US" dirty="0"/>
          </a:p>
        </p:txBody>
      </p:sp>
      <p:pic>
        <p:nvPicPr>
          <p:cNvPr id="8" name="Picture 7"/>
          <p:cNvPicPr>
            <a:picLocks noChangeAspect="1"/>
          </p:cNvPicPr>
          <p:nvPr/>
        </p:nvPicPr>
        <p:blipFill rotWithShape="1">
          <a:blip r:embed="rId5">
            <a:alphaModFix amt="35000"/>
          </a:blip>
          <a:srcRect l="35297" t="17479" r="3329" b="35078"/>
          <a:stretch/>
        </p:blipFill>
        <p:spPr>
          <a:xfrm>
            <a:off x="0" y="-15911"/>
            <a:ext cx="4450305" cy="1069207"/>
          </a:xfrm>
          <a:prstGeom prst="rect">
            <a:avLst/>
          </a:prstGeom>
          <a:ln>
            <a:noFill/>
          </a:ln>
          <a:effectLst>
            <a:softEdge rad="112500"/>
          </a:effectLst>
        </p:spPr>
      </p:pic>
    </p:spTree>
    <p:extLst>
      <p:ext uri="{BB962C8B-B14F-4D97-AF65-F5344CB8AC3E}">
        <p14:creationId xmlns:p14="http://schemas.microsoft.com/office/powerpoint/2010/main" val="20055541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2328"/>
            <a:ext cx="9404723" cy="1400530"/>
          </a:xfrm>
        </p:spPr>
        <p:txBody>
          <a:bodyPr/>
          <a:lstStyle/>
          <a:p>
            <a:r>
              <a:rPr lang="en-US" b="1" dirty="0" smtClean="0">
                <a:solidFill>
                  <a:srgbClr val="FF0000"/>
                </a:solidFill>
              </a:rPr>
              <a:t>Illegal</a:t>
            </a:r>
            <a:r>
              <a:rPr lang="en-US" b="1" dirty="0" smtClean="0">
                <a:solidFill>
                  <a:srgbClr val="00B050"/>
                </a:solidFill>
              </a:rPr>
              <a:t> Parking </a:t>
            </a:r>
            <a:endParaRPr lang="en-US" b="1" dirty="0">
              <a:solidFill>
                <a:srgbClr val="00B050"/>
              </a:solidFill>
            </a:endParaRPr>
          </a:p>
        </p:txBody>
      </p:sp>
      <p:pic>
        <p:nvPicPr>
          <p:cNvPr id="4" name="Picture 3"/>
          <p:cNvPicPr>
            <a:picLocks noChangeAspect="1"/>
          </p:cNvPicPr>
          <p:nvPr/>
        </p:nvPicPr>
        <p:blipFill>
          <a:blip r:embed="rId2"/>
          <a:stretch>
            <a:fillRect/>
          </a:stretch>
        </p:blipFill>
        <p:spPr>
          <a:xfrm>
            <a:off x="0" y="1107794"/>
            <a:ext cx="5105400" cy="5105400"/>
          </a:xfrm>
          <a:prstGeom prst="rect">
            <a:avLst/>
          </a:prstGeom>
        </p:spPr>
      </p:pic>
      <p:sp>
        <p:nvSpPr>
          <p:cNvPr id="5" name="TextBox 4"/>
          <p:cNvSpPr txBox="1"/>
          <p:nvPr/>
        </p:nvSpPr>
        <p:spPr>
          <a:xfrm>
            <a:off x="5105400" y="55803"/>
            <a:ext cx="5301205" cy="4801314"/>
          </a:xfrm>
          <a:prstGeom prst="rect">
            <a:avLst/>
          </a:prstGeom>
          <a:noFill/>
        </p:spPr>
        <p:txBody>
          <a:bodyPr wrap="square" rtlCol="0">
            <a:spAutoFit/>
          </a:bodyPr>
          <a:lstStyle/>
          <a:p>
            <a:r>
              <a:rPr lang="en-US" b="1" dirty="0" smtClean="0"/>
              <a:t>Months With Most Illegal Parking Complaints:</a:t>
            </a:r>
          </a:p>
          <a:p>
            <a:pPr marL="285750" indent="-285750">
              <a:buFont typeface="Wingdings" charset="2"/>
              <a:buChar char="v"/>
            </a:pPr>
            <a:r>
              <a:rPr lang="en-US" dirty="0" smtClean="0"/>
              <a:t>January </a:t>
            </a:r>
          </a:p>
          <a:p>
            <a:pPr marL="285750" indent="-285750">
              <a:buFont typeface="Wingdings" charset="2"/>
              <a:buChar char="v"/>
            </a:pPr>
            <a:r>
              <a:rPr lang="en-US" dirty="0" smtClean="0"/>
              <a:t>April </a:t>
            </a:r>
          </a:p>
          <a:p>
            <a:pPr marL="285750" indent="-285750">
              <a:buFont typeface="Wingdings" charset="2"/>
              <a:buChar char="v"/>
            </a:pPr>
            <a:r>
              <a:rPr lang="en-US" dirty="0" smtClean="0"/>
              <a:t>May </a:t>
            </a:r>
          </a:p>
          <a:p>
            <a:pPr marL="285750" indent="-285750">
              <a:buFont typeface="Wingdings" charset="2"/>
              <a:buChar char="v"/>
            </a:pPr>
            <a:r>
              <a:rPr lang="en-US" dirty="0" smtClean="0"/>
              <a:t>June</a:t>
            </a:r>
          </a:p>
          <a:p>
            <a:pPr marL="285750" indent="-285750">
              <a:buFont typeface="Wingdings" charset="2"/>
              <a:buChar char="v"/>
            </a:pPr>
            <a:r>
              <a:rPr lang="en-US" dirty="0" smtClean="0"/>
              <a:t>July </a:t>
            </a:r>
          </a:p>
          <a:p>
            <a:pPr marL="285750" indent="-285750">
              <a:buFont typeface="Wingdings" charset="2"/>
              <a:buChar char="v"/>
            </a:pPr>
            <a:r>
              <a:rPr lang="en-US" dirty="0" smtClean="0"/>
              <a:t>August </a:t>
            </a:r>
          </a:p>
          <a:p>
            <a:pPr marL="285750" indent="-285750">
              <a:buFont typeface="Wingdings" charset="2"/>
              <a:buChar char="v"/>
            </a:pPr>
            <a:endParaRPr lang="en-US" dirty="0" smtClean="0"/>
          </a:p>
          <a:p>
            <a:pPr marL="285750" indent="-285750">
              <a:buFont typeface="Wingdings" charset="2"/>
              <a:buChar char="v"/>
            </a:pPr>
            <a:endParaRPr lang="en-US" dirty="0"/>
          </a:p>
          <a:p>
            <a:r>
              <a:rPr lang="en-US" b="1" dirty="0" smtClean="0"/>
              <a:t>Why During These Months?</a:t>
            </a:r>
          </a:p>
          <a:p>
            <a:endParaRPr lang="en-US" dirty="0"/>
          </a:p>
          <a:p>
            <a:r>
              <a:rPr lang="en-US" dirty="0" smtClean="0"/>
              <a:t>Depending on the season some people might park illegally, since in winter it’s cold no one would want to walk, and during April it</a:t>
            </a:r>
            <a:r>
              <a:rPr lang="fr-FR" dirty="0" smtClean="0"/>
              <a:t>’</a:t>
            </a:r>
            <a:r>
              <a:rPr lang="en-US" dirty="0" smtClean="0"/>
              <a:t>s the Spring season; rain might be the reason why people just park anywhere close to their destination. </a:t>
            </a:r>
            <a:endParaRPr lang="en-US" dirty="0"/>
          </a:p>
        </p:txBody>
      </p:sp>
      <p:sp>
        <p:nvSpPr>
          <p:cNvPr id="7" name="TextBox 6"/>
          <p:cNvSpPr txBox="1"/>
          <p:nvPr/>
        </p:nvSpPr>
        <p:spPr>
          <a:xfrm>
            <a:off x="5105400" y="4959253"/>
            <a:ext cx="7086600" cy="1846659"/>
          </a:xfrm>
          <a:prstGeom prst="rect">
            <a:avLst/>
          </a:prstGeom>
          <a:noFill/>
        </p:spPr>
        <p:txBody>
          <a:bodyPr wrap="square" rtlCol="0">
            <a:spAutoFit/>
          </a:bodyPr>
          <a:lstStyle/>
          <a:p>
            <a:r>
              <a:rPr lang="en-US" b="1" dirty="0" smtClean="0"/>
              <a:t>Who’s Calling?</a:t>
            </a:r>
            <a:r>
              <a:rPr lang="en-US" dirty="0" smtClean="0"/>
              <a:t/>
            </a:r>
            <a:br>
              <a:rPr lang="en-US" dirty="0" smtClean="0"/>
            </a:br>
            <a:r>
              <a:rPr lang="en-US" sz="2400" dirty="0" smtClean="0"/>
              <a:t/>
            </a:r>
            <a:br>
              <a:rPr lang="en-US" sz="2400" dirty="0" smtClean="0"/>
            </a:br>
            <a:r>
              <a:rPr lang="en-US" dirty="0" smtClean="0"/>
              <a:t> The street where most complaints made was at Spring Street which is where </a:t>
            </a:r>
            <a:r>
              <a:rPr lang="en-US" dirty="0" err="1" smtClean="0"/>
              <a:t>Soho</a:t>
            </a:r>
            <a:r>
              <a:rPr lang="en-US" dirty="0" smtClean="0"/>
              <a:t> is; a really busy place to be at all times, since there are many shopping places the complaints were made about double parking in the streets.</a:t>
            </a:r>
            <a:endParaRPr lang="en-US" dirty="0"/>
          </a:p>
        </p:txBody>
      </p:sp>
    </p:spTree>
    <p:extLst>
      <p:ext uri="{BB962C8B-B14F-4D97-AF65-F5344CB8AC3E}">
        <p14:creationId xmlns:p14="http://schemas.microsoft.com/office/powerpoint/2010/main" val="5385862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23" y="452718"/>
            <a:ext cx="10938076" cy="1400530"/>
          </a:xfrm>
        </p:spPr>
        <p:txBody>
          <a:bodyPr/>
          <a:lstStyle/>
          <a:p>
            <a:pPr algn="ctr"/>
            <a:r>
              <a:rPr lang="en-US" b="1" dirty="0" smtClean="0"/>
              <a:t>ASSUMPTIONS ABOUT 311 OPEN DATA NYC </a:t>
            </a:r>
            <a:endParaRPr lang="en-US" b="1" dirty="0"/>
          </a:p>
        </p:txBody>
      </p:sp>
      <p:sp>
        <p:nvSpPr>
          <p:cNvPr id="3" name="Content Placeholder 2"/>
          <p:cNvSpPr>
            <a:spLocks noGrp="1"/>
          </p:cNvSpPr>
          <p:nvPr>
            <p:ph idx="1"/>
          </p:nvPr>
        </p:nvSpPr>
        <p:spPr>
          <a:xfrm>
            <a:off x="243069" y="1990845"/>
            <a:ext cx="9656314" cy="4651093"/>
          </a:xfrm>
        </p:spPr>
        <p:txBody>
          <a:bodyPr/>
          <a:lstStyle/>
          <a:p>
            <a:r>
              <a:rPr lang="en-US" b="1" dirty="0"/>
              <a:t>Summer:</a:t>
            </a:r>
            <a:r>
              <a:rPr lang="en-US" dirty="0"/>
              <a:t> A lot of noise complaints due to block parties, bars, and clubs.</a:t>
            </a:r>
          </a:p>
          <a:p>
            <a:r>
              <a:rPr lang="en-US" dirty="0"/>
              <a:t/>
            </a:r>
            <a:br>
              <a:rPr lang="en-US" dirty="0"/>
            </a:br>
            <a:r>
              <a:rPr lang="en-US" b="1" dirty="0"/>
              <a:t>Winter:</a:t>
            </a:r>
            <a:r>
              <a:rPr lang="en-US" dirty="0"/>
              <a:t> No hot water, no heat, and potholes due to a lot of snow. Streets covered in snow; also no salt being thrown on streets. </a:t>
            </a:r>
          </a:p>
          <a:p>
            <a:r>
              <a:rPr lang="en-US" dirty="0"/>
              <a:t/>
            </a:r>
            <a:br>
              <a:rPr lang="en-US" dirty="0"/>
            </a:br>
            <a:r>
              <a:rPr lang="en-US" b="1" dirty="0"/>
              <a:t>Fall: </a:t>
            </a:r>
            <a:r>
              <a:rPr lang="en-US" dirty="0"/>
              <a:t>A lot of leave falling, causes a lot of trash all over. </a:t>
            </a:r>
          </a:p>
          <a:p>
            <a:r>
              <a:rPr lang="en-US" dirty="0"/>
              <a:t/>
            </a:r>
            <a:br>
              <a:rPr lang="en-US" dirty="0"/>
            </a:br>
            <a:r>
              <a:rPr lang="en-US" b="1" dirty="0"/>
              <a:t>Spring:</a:t>
            </a:r>
            <a:r>
              <a:rPr lang="en-US" dirty="0"/>
              <a:t> Too much raining can cause puddles, maybe floods. </a:t>
            </a:r>
          </a:p>
          <a:p>
            <a:endParaRPr lang="en-US" dirty="0"/>
          </a:p>
        </p:txBody>
      </p:sp>
    </p:spTree>
    <p:extLst>
      <p:ext uri="{BB962C8B-B14F-4D97-AF65-F5344CB8AC3E}">
        <p14:creationId xmlns:p14="http://schemas.microsoft.com/office/powerpoint/2010/main" val="104392567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709" y="91728"/>
            <a:ext cx="6437595" cy="1400530"/>
          </a:xfrm>
        </p:spPr>
        <p:txBody>
          <a:bodyPr/>
          <a:lstStyle/>
          <a:p>
            <a:r>
              <a:rPr lang="en-US" dirty="0"/>
              <a:t/>
            </a:r>
            <a:br>
              <a:rPr lang="en-US" dirty="0"/>
            </a:br>
            <a:r>
              <a:rPr lang="en-US" dirty="0"/>
              <a:t/>
            </a:r>
            <a:br>
              <a:rPr lang="en-US" dirty="0"/>
            </a:br>
            <a:endParaRPr lang="en-US" sz="2000" b="1" dirty="0"/>
          </a:p>
        </p:txBody>
      </p:sp>
      <p:pic>
        <p:nvPicPr>
          <p:cNvPr id="4" name="Picture 3"/>
          <p:cNvPicPr>
            <a:picLocks noChangeAspect="1"/>
          </p:cNvPicPr>
          <p:nvPr/>
        </p:nvPicPr>
        <p:blipFill rotWithShape="1">
          <a:blip r:embed="rId2">
            <a:alphaModFix amt="35000"/>
          </a:blip>
          <a:srcRect b="6088"/>
          <a:stretch/>
        </p:blipFill>
        <p:spPr>
          <a:xfrm>
            <a:off x="0" y="1679631"/>
            <a:ext cx="2627453" cy="5178369"/>
          </a:xfrm>
          <a:prstGeom prst="rect">
            <a:avLst/>
          </a:prstGeom>
        </p:spPr>
      </p:pic>
      <p:pic>
        <p:nvPicPr>
          <p:cNvPr id="5" name="Picture 4"/>
          <p:cNvPicPr>
            <a:picLocks noChangeAspect="1"/>
          </p:cNvPicPr>
          <p:nvPr/>
        </p:nvPicPr>
        <p:blipFill>
          <a:blip r:embed="rId3">
            <a:alphaModFix amt="35000"/>
          </a:blip>
          <a:stretch>
            <a:fillRect/>
          </a:stretch>
        </p:blipFill>
        <p:spPr>
          <a:xfrm>
            <a:off x="0" y="0"/>
            <a:ext cx="2627453" cy="16796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127" y="1090039"/>
            <a:ext cx="7386065" cy="4075165"/>
          </a:xfrm>
          <a:prstGeom prst="rect">
            <a:avLst/>
          </a:prstGeom>
        </p:spPr>
      </p:pic>
      <p:sp>
        <p:nvSpPr>
          <p:cNvPr id="7" name="Rectangle 6"/>
          <p:cNvSpPr/>
          <p:nvPr/>
        </p:nvSpPr>
        <p:spPr>
          <a:xfrm>
            <a:off x="2950127" y="260879"/>
            <a:ext cx="6244017" cy="461665"/>
          </a:xfrm>
          <a:prstGeom prst="rect">
            <a:avLst/>
          </a:prstGeom>
        </p:spPr>
        <p:txBody>
          <a:bodyPr wrap="none">
            <a:spAutoFit/>
          </a:bodyPr>
          <a:lstStyle/>
          <a:p>
            <a:r>
              <a:rPr lang="en-US" sz="2400" b="1" dirty="0" smtClean="0"/>
              <a:t>Locations Where Complaints Were Made</a:t>
            </a:r>
            <a:endParaRPr lang="en-US" sz="2400" dirty="0"/>
          </a:p>
        </p:txBody>
      </p:sp>
      <p:sp>
        <p:nvSpPr>
          <p:cNvPr id="9" name="TextBox 8"/>
          <p:cNvSpPr txBox="1"/>
          <p:nvPr/>
        </p:nvSpPr>
        <p:spPr>
          <a:xfrm>
            <a:off x="2950127" y="5532699"/>
            <a:ext cx="7130005" cy="1477328"/>
          </a:xfrm>
          <a:prstGeom prst="rect">
            <a:avLst/>
          </a:prstGeom>
          <a:noFill/>
        </p:spPr>
        <p:txBody>
          <a:bodyPr wrap="square" rtlCol="0">
            <a:spAutoFit/>
          </a:bodyPr>
          <a:lstStyle/>
          <a:p>
            <a:r>
              <a:rPr lang="en-US" dirty="0" smtClean="0"/>
              <a:t>Click Here For Full Map Preview:</a:t>
            </a:r>
          </a:p>
          <a:p>
            <a:endParaRPr lang="en-US" dirty="0"/>
          </a:p>
          <a:p>
            <a:r>
              <a:rPr lang="en-US" dirty="0" smtClean="0">
                <a:hlinkClick r:id="rId5"/>
              </a:rPr>
              <a:t>https://muhammad-aslam.cartodb.com/viz/488edf06-8c52-11e5-8c6c-0ef24382571b/map</a:t>
            </a:r>
            <a:endParaRPr lang="en-US" dirty="0" smtClean="0"/>
          </a:p>
          <a:p>
            <a:endParaRPr lang="en-US" dirty="0"/>
          </a:p>
        </p:txBody>
      </p:sp>
    </p:spTree>
    <p:extLst>
      <p:ext uri="{BB962C8B-B14F-4D97-AF65-F5344CB8AC3E}">
        <p14:creationId xmlns:p14="http://schemas.microsoft.com/office/powerpoint/2010/main" val="2248098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32972" y="710522"/>
            <a:ext cx="8202990" cy="5643657"/>
          </a:xfrm>
          <a:prstGeom prst="rect">
            <a:avLst/>
          </a:prstGeom>
        </p:spPr>
      </p:pic>
    </p:spTree>
    <p:extLst>
      <p:ext uri="{BB962C8B-B14F-4D97-AF65-F5344CB8AC3E}">
        <p14:creationId xmlns:p14="http://schemas.microsoft.com/office/powerpoint/2010/main" val="2636856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86129" y="113091"/>
            <a:ext cx="3058491" cy="6577076"/>
          </a:xfrm>
          <a:prstGeom prst="rect">
            <a:avLst/>
          </a:prstGeom>
        </p:spPr>
      </p:pic>
    </p:spTree>
    <p:extLst>
      <p:ext uri="{BB962C8B-B14F-4D97-AF65-F5344CB8AC3E}">
        <p14:creationId xmlns:p14="http://schemas.microsoft.com/office/powerpoint/2010/main" val="6016999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6858000"/>
          </a:xfrm>
          <a:prstGeom prst="rect">
            <a:avLst/>
          </a:prstGeom>
        </p:spPr>
      </p:pic>
      <p:pic>
        <p:nvPicPr>
          <p:cNvPr id="9" name="Picture 8"/>
          <p:cNvPicPr>
            <a:picLocks noChangeAspect="1"/>
          </p:cNvPicPr>
          <p:nvPr/>
        </p:nvPicPr>
        <p:blipFill rotWithShape="1">
          <a:blip r:embed="rId3">
            <a:alphaModFix/>
            <a:extLst>
              <a:ext uri="{28A0092B-C50C-407E-A947-70E740481C1C}">
                <a14:useLocalDpi xmlns:a14="http://schemas.microsoft.com/office/drawing/2010/main" val="0"/>
              </a:ext>
            </a:extLst>
          </a:blip>
          <a:srcRect l="1659" t="741" r="1161" b="4135"/>
          <a:stretch/>
        </p:blipFill>
        <p:spPr>
          <a:xfrm>
            <a:off x="2152891" y="599422"/>
            <a:ext cx="8310622" cy="5386661"/>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pic>
      <p:sp>
        <p:nvSpPr>
          <p:cNvPr id="8" name="Right Triangle 7"/>
          <p:cNvSpPr/>
          <p:nvPr/>
        </p:nvSpPr>
        <p:spPr>
          <a:xfrm rot="3806099">
            <a:off x="9662769" y="4105921"/>
            <a:ext cx="620330" cy="1520123"/>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0573855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186" y="225705"/>
            <a:ext cx="8133627" cy="57121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ight Triangle 6"/>
          <p:cNvSpPr/>
          <p:nvPr/>
        </p:nvSpPr>
        <p:spPr>
          <a:xfrm rot="17278019">
            <a:off x="9159544" y="4216173"/>
            <a:ext cx="838478" cy="956036"/>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p:cNvSpPr/>
          <p:nvPr/>
        </p:nvSpPr>
        <p:spPr>
          <a:xfrm rot="17278019">
            <a:off x="9159545" y="3756078"/>
            <a:ext cx="838478" cy="956036"/>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5103341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685800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545"/>
          <a:stretch/>
        </p:blipFill>
        <p:spPr>
          <a:xfrm>
            <a:off x="2592727" y="300942"/>
            <a:ext cx="7546695" cy="5787340"/>
          </a:xfrm>
          <a:prstGeom prst="rect">
            <a:avLst/>
          </a:prstGeom>
          <a:ln>
            <a:noFill/>
          </a:ln>
          <a:effectLst>
            <a:outerShdw blurRad="292100" dist="139700" dir="2700000" algn="tl" rotWithShape="0">
              <a:srgbClr val="333333">
                <a:alpha val="65000"/>
              </a:srgbClr>
            </a:outerShdw>
          </a:effectLst>
        </p:spPr>
      </p:pic>
      <p:sp>
        <p:nvSpPr>
          <p:cNvPr id="7" name="Right Triangle 6"/>
          <p:cNvSpPr/>
          <p:nvPr/>
        </p:nvSpPr>
        <p:spPr>
          <a:xfrm rot="16200000">
            <a:off x="8186303" y="3973118"/>
            <a:ext cx="1799649" cy="2106590"/>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28100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6682" y="324091"/>
            <a:ext cx="7717075" cy="62098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ight Triangle 6"/>
          <p:cNvSpPr/>
          <p:nvPr/>
        </p:nvSpPr>
        <p:spPr>
          <a:xfrm rot="11071209">
            <a:off x="8693876" y="4665559"/>
            <a:ext cx="288041" cy="486137"/>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0212" y="5723682"/>
            <a:ext cx="1539433" cy="5787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79611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4734" y="82328"/>
            <a:ext cx="9404723" cy="1400530"/>
          </a:xfrm>
        </p:spPr>
        <p:txBody>
          <a:bodyPr/>
          <a:lstStyle/>
          <a:p>
            <a:r>
              <a:rPr lang="en-US" b="1" dirty="0" smtClean="0">
                <a:latin typeface="Abadi MT Condensed Extra Bold" charset="0"/>
                <a:ea typeface="Abadi MT Condensed Extra Bold" charset="0"/>
                <a:cs typeface="Abadi MT Condensed Extra Bold" charset="0"/>
              </a:rPr>
              <a:t>ACCURACY OF ASSUMPTIONS </a:t>
            </a:r>
            <a:endParaRPr lang="en-US" b="1" dirty="0">
              <a:latin typeface="Abadi MT Condensed Extra Bold" charset="0"/>
              <a:ea typeface="Abadi MT Condensed Extra Bold" charset="0"/>
              <a:cs typeface="Abadi MT Condensed Extra Bold" charset="0"/>
            </a:endParaRPr>
          </a:p>
        </p:txBody>
      </p:sp>
      <p:pic>
        <p:nvPicPr>
          <p:cNvPr id="5" name="Picture 4"/>
          <p:cNvPicPr>
            <a:picLocks noChangeAspect="1"/>
          </p:cNvPicPr>
          <p:nvPr/>
        </p:nvPicPr>
        <p:blipFill>
          <a:blip r:embed="rId2"/>
          <a:stretch>
            <a:fillRect/>
          </a:stretch>
        </p:blipFill>
        <p:spPr>
          <a:xfrm>
            <a:off x="148400" y="1589447"/>
            <a:ext cx="4944461" cy="4944461"/>
          </a:xfrm>
          <a:prstGeom prst="rect">
            <a:avLst/>
          </a:prstGeom>
        </p:spPr>
      </p:pic>
      <p:sp>
        <p:nvSpPr>
          <p:cNvPr id="6" name="TextBox 5"/>
          <p:cNvSpPr txBox="1"/>
          <p:nvPr/>
        </p:nvSpPr>
        <p:spPr>
          <a:xfrm>
            <a:off x="5717894" y="1589447"/>
            <a:ext cx="6215605" cy="3477875"/>
          </a:xfrm>
          <a:prstGeom prst="rect">
            <a:avLst/>
          </a:prstGeom>
          <a:noFill/>
        </p:spPr>
        <p:txBody>
          <a:bodyPr wrap="square" rtlCol="0">
            <a:spAutoFit/>
          </a:bodyPr>
          <a:lstStyle/>
          <a:p>
            <a:pPr marL="285750" indent="-285750">
              <a:buFont typeface="Wingdings" charset="2"/>
              <a:buChar char="Ø"/>
            </a:pPr>
            <a:r>
              <a:rPr lang="en-US" sz="2000" dirty="0" smtClean="0"/>
              <a:t>According to the data that was accomplished by using </a:t>
            </a:r>
            <a:r>
              <a:rPr lang="en-US" sz="2000" dirty="0" err="1"/>
              <a:t>S</a:t>
            </a:r>
            <a:r>
              <a:rPr lang="en-US" sz="2000" dirty="0" err="1" smtClean="0"/>
              <a:t>coarta</a:t>
            </a:r>
            <a:r>
              <a:rPr lang="en-US" sz="2000" dirty="0" smtClean="0"/>
              <a:t> from the 311 NYC Open </a:t>
            </a:r>
            <a:r>
              <a:rPr lang="en-US" sz="2000" dirty="0"/>
              <a:t>D</a:t>
            </a:r>
            <a:r>
              <a:rPr lang="en-US" sz="2000" dirty="0" smtClean="0"/>
              <a:t>ata the complaints were accurate as it was predicted before doing the research for the seasons.</a:t>
            </a:r>
          </a:p>
          <a:p>
            <a:pPr marL="285750" indent="-285750">
              <a:buFont typeface="Wingdings" charset="2"/>
              <a:buChar char="Ø"/>
            </a:pPr>
            <a:endParaRPr lang="en-US" sz="2000" dirty="0"/>
          </a:p>
          <a:p>
            <a:pPr marL="285750" indent="-285750">
              <a:buFont typeface="Wingdings" charset="2"/>
              <a:buChar char="Ø"/>
            </a:pPr>
            <a:endParaRPr lang="en-US" sz="2000" dirty="0" smtClean="0"/>
          </a:p>
          <a:p>
            <a:pPr marL="285750" indent="-285750">
              <a:buFont typeface="Wingdings" charset="2"/>
              <a:buChar char="Ø"/>
            </a:pPr>
            <a:r>
              <a:rPr lang="en-US" sz="2000" dirty="0" smtClean="0"/>
              <a:t>There were quiet additional complaints that weren’t expected to appear, but were present in the 311 NYC Open Data top 10 complaints.   </a:t>
            </a:r>
            <a:endParaRPr lang="en-US" sz="2000" dirty="0"/>
          </a:p>
        </p:txBody>
      </p:sp>
    </p:spTree>
    <p:extLst>
      <p:ext uri="{BB962C8B-B14F-4D97-AF65-F5344CB8AC3E}">
        <p14:creationId xmlns:p14="http://schemas.microsoft.com/office/powerpoint/2010/main" val="639767475"/>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p:cNvPicPr>
            <a:picLocks noChangeAspect="1"/>
          </p:cNvPicPr>
          <p:nvPr/>
        </p:nvPicPr>
        <p:blipFill>
          <a:blip r:embed="rId2"/>
          <a:stretch>
            <a:fillRect/>
          </a:stretch>
        </p:blipFill>
        <p:spPr>
          <a:xfrm>
            <a:off x="0" y="0"/>
            <a:ext cx="12192000" cy="6858000"/>
          </a:xfrm>
          <a:prstGeom prst="rect">
            <a:avLst/>
          </a:prstGeom>
        </p:spPr>
      </p:pic>
      <p:sp>
        <p:nvSpPr>
          <p:cNvPr id="6" name="TextBox 5"/>
          <p:cNvSpPr txBox="1"/>
          <p:nvPr/>
        </p:nvSpPr>
        <p:spPr>
          <a:xfrm>
            <a:off x="0" y="0"/>
            <a:ext cx="5764193" cy="1107996"/>
          </a:xfrm>
          <a:prstGeom prst="rect">
            <a:avLst/>
          </a:prstGeom>
          <a:noFill/>
        </p:spPr>
        <p:txBody>
          <a:bodyPr wrap="square" rtlCol="0">
            <a:spAutoFit/>
          </a:bodyPr>
          <a:lstStyle/>
          <a:p>
            <a:r>
              <a:rPr lang="en-US" sz="6600" b="1" dirty="0" smtClean="0">
                <a:solidFill>
                  <a:srgbClr val="FF0000"/>
                </a:solidFill>
                <a:latin typeface="Abadi MT Condensed Extra Bold" charset="0"/>
                <a:ea typeface="Abadi MT Condensed Extra Bold" charset="0"/>
                <a:cs typeface="Abadi MT Condensed Extra Bold" charset="0"/>
              </a:rPr>
              <a:t>ASSUMPTIONS</a:t>
            </a:r>
            <a:endParaRPr lang="en-US" sz="6600" b="1" dirty="0">
              <a:solidFill>
                <a:srgbClr val="FF0000"/>
              </a:solidFill>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10362099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487" y="258842"/>
            <a:ext cx="8946541" cy="4195481"/>
          </a:xfrm>
        </p:spPr>
        <p:txBody>
          <a:bodyPr/>
          <a:lstStyle/>
          <a:p>
            <a:pPr>
              <a:buFont typeface="Wingdings" charset="2"/>
              <a:buChar char="Ø"/>
            </a:pPr>
            <a:r>
              <a:rPr lang="en-US" dirty="0" smtClean="0"/>
              <a:t>In winter 2011-2015, the top complaints were related to heat/hot water due to advance technology there might be  change in the heat/ hot water complaints.</a:t>
            </a:r>
          </a:p>
          <a:p>
            <a:pPr>
              <a:buFont typeface="Wingdings" charset="2"/>
              <a:buChar char="Ø"/>
            </a:pPr>
            <a:endParaRPr lang="en-US" dirty="0"/>
          </a:p>
          <a:p>
            <a:pPr>
              <a:buFont typeface="Wingdings" charset="2"/>
              <a:buChar char="Ø"/>
            </a:pPr>
            <a:r>
              <a:rPr lang="en-US" dirty="0" smtClean="0"/>
              <a:t>Broken muni-meter was also, one of the top complaint, it can be fixed by repairing the muni-meter there can certainly be a change in the complaint in the year 2016.  </a:t>
            </a:r>
          </a:p>
          <a:p>
            <a:pPr>
              <a:buFont typeface="Wingdings" charset="2"/>
              <a:buChar char="Ø"/>
            </a:pPr>
            <a:endParaRPr lang="en-US" dirty="0"/>
          </a:p>
          <a:p>
            <a:pPr>
              <a:buFont typeface="Wingdings" charset="2"/>
              <a:buChar char="Ø"/>
            </a:pPr>
            <a:r>
              <a:rPr lang="en-US" dirty="0" smtClean="0"/>
              <a:t>Taxi complaints might show a change after experiencing new types of taxi services </a:t>
            </a:r>
          </a:p>
          <a:p>
            <a:pPr>
              <a:buFont typeface="Wingdings" charset="2"/>
              <a:buChar char="Ø"/>
            </a:pPr>
            <a:endParaRPr lang="en-US" dirty="0"/>
          </a:p>
          <a:p>
            <a:pPr>
              <a:buFont typeface="Wingdings" charset="2"/>
              <a:buChar char="Ø"/>
            </a:pPr>
            <a:endParaRPr lang="en-US" dirty="0"/>
          </a:p>
        </p:txBody>
      </p:sp>
    </p:spTree>
    <p:extLst>
      <p:ext uri="{BB962C8B-B14F-4D97-AF65-F5344CB8AC3E}">
        <p14:creationId xmlns:p14="http://schemas.microsoft.com/office/powerpoint/2010/main" val="1808704148"/>
      </p:ext>
    </p:extLst>
  </p:cSld>
  <p:clrMapOvr>
    <a:masterClrMapping/>
  </p:clrMapOvr>
  <p:transition spd="med">
    <p:pull/>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3357</TotalTime>
  <Words>620</Words>
  <Application>Microsoft Macintosh PowerPoint</Application>
  <PresentationFormat>Widescreen</PresentationFormat>
  <Paragraphs>116</Paragraphs>
  <Slides>22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Abadi MT Condensed Extra Bold</vt:lpstr>
      <vt:lpstr>Arial</vt:lpstr>
      <vt:lpstr>Braggadocio</vt:lpstr>
      <vt:lpstr>Calibri</vt:lpstr>
      <vt:lpstr>Century Gothic</vt:lpstr>
      <vt:lpstr>Wide Latin</vt:lpstr>
      <vt:lpstr>Wingdings</vt:lpstr>
      <vt:lpstr>Wingdings 3</vt:lpstr>
      <vt:lpstr>Ion</vt:lpstr>
      <vt:lpstr>PowerPoint Presentation</vt:lpstr>
      <vt:lpstr>ASSUMPTIONS ABOUT 311 OPEN DATA NYC </vt:lpstr>
      <vt:lpstr>PowerPoint Presentation</vt:lpstr>
      <vt:lpstr>PowerPoint Presentation</vt:lpstr>
      <vt:lpstr>PowerPoint Presentation</vt:lpstr>
      <vt:lpstr>PowerPoint Presentation</vt:lpstr>
      <vt:lpstr>ACCURACY OF ASSUMPTIONS </vt:lpstr>
      <vt:lpstr>PowerPoint Presentation</vt:lpstr>
      <vt:lpstr>PowerPoint Presentation</vt:lpstr>
      <vt:lpstr> Lets Get Narrower </vt:lpstr>
      <vt:lpstr>Heat/Hot Water </vt:lpstr>
      <vt:lpstr>PowerPoint Presentation</vt:lpstr>
      <vt:lpstr>Rodent Complaints </vt:lpstr>
      <vt:lpstr>Who’s Calling?</vt:lpstr>
      <vt:lpstr>Street Conditions </vt:lpstr>
      <vt:lpstr>PowerPoint Presentation</vt:lpstr>
      <vt:lpstr>PowerPoint Presentation</vt:lpstr>
      <vt:lpstr>PowerPoint Presentation</vt:lpstr>
      <vt:lpstr>Illegal Parking </vt:lpstr>
      <vt:lpstr>  </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Muhammad.Aslam1@mail.citytech.cuny.edu</dc:creator>
  <cp:lastModifiedBy>Muhammad.Aslam1@mail.citytech.cuny.edu</cp:lastModifiedBy>
  <cp:revision>84</cp:revision>
  <dcterms:created xsi:type="dcterms:W3CDTF">2015-11-17T17:13:04Z</dcterms:created>
  <dcterms:modified xsi:type="dcterms:W3CDTF">2015-11-20T17:16:29Z</dcterms:modified>
</cp:coreProperties>
</file>